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62" r:id="rId2"/>
    <p:sldId id="263" r:id="rId3"/>
    <p:sldId id="266" r:id="rId4"/>
    <p:sldId id="256" r:id="rId5"/>
    <p:sldId id="257" r:id="rId6"/>
    <p:sldId id="258" r:id="rId7"/>
    <p:sldId id="264" r:id="rId8"/>
    <p:sldId id="26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56" d="100"/>
          <a:sy n="56" d="100"/>
        </p:scale>
        <p:origin x="1000" y="44"/>
      </p:cViewPr>
      <p:guideLst/>
    </p:cSldViewPr>
  </p:slideViewPr>
  <p:notesTextViewPr>
    <p:cViewPr>
      <p:scale>
        <a:sx n="1" d="1"/>
        <a:sy n="1" d="1"/>
      </p:scale>
      <p:origin x="0" y="0"/>
    </p:cViewPr>
  </p:notesTextViewPr>
  <p:notesViewPr>
    <p:cSldViewPr snapToGrid="0">
      <p:cViewPr varScale="1">
        <p:scale>
          <a:sx n="45" d="100"/>
          <a:sy n="45" d="100"/>
        </p:scale>
        <p:origin x="2760"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C208C8-2C0B-0F6F-415D-D85C4EB4C36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72F65E9-B1DA-1ACB-C011-BE2D58E1E9B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74A11-DC9E-4501-86E3-120F31E36001}" type="datetimeFigureOut">
              <a:rPr lang="en-GB" smtClean="0"/>
              <a:t>24/08/2025</a:t>
            </a:fld>
            <a:endParaRPr lang="en-GB"/>
          </a:p>
        </p:txBody>
      </p:sp>
      <p:sp>
        <p:nvSpPr>
          <p:cNvPr id="4" name="Footer Placeholder 3">
            <a:extLst>
              <a:ext uri="{FF2B5EF4-FFF2-40B4-BE49-F238E27FC236}">
                <a16:creationId xmlns:a16="http://schemas.microsoft.com/office/drawing/2014/main" id="{F9222341-0FDF-9002-3AC9-B6ADF71A37C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CCE6C9A-FC2E-6BF5-8B23-4A516188BE3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B37D492-EB98-49A7-A4AA-4CA0AA50A9AC}" type="slidenum">
              <a:rPr lang="en-GB" smtClean="0"/>
              <a:t>‹#›</a:t>
            </a:fld>
            <a:endParaRPr lang="en-GB"/>
          </a:p>
        </p:txBody>
      </p:sp>
    </p:spTree>
    <p:extLst>
      <p:ext uri="{BB962C8B-B14F-4D97-AF65-F5344CB8AC3E}">
        <p14:creationId xmlns:p14="http://schemas.microsoft.com/office/powerpoint/2010/main" val="3049745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3F7DEE-9B2C-491E-BF38-A2DCCB914E75}" type="datetimeFigureOut">
              <a:rPr lang="en-GB" smtClean="0"/>
              <a:t>24/08/2025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F5F7FD-DDA6-4C2D-8215-5B3927A80481}" type="slidenum">
              <a:rPr lang="en-GB" smtClean="0"/>
              <a:t>‹#›</a:t>
            </a:fld>
            <a:endParaRPr lang="en-GB"/>
          </a:p>
        </p:txBody>
      </p:sp>
    </p:spTree>
    <p:extLst>
      <p:ext uri="{BB962C8B-B14F-4D97-AF65-F5344CB8AC3E}">
        <p14:creationId xmlns:p14="http://schemas.microsoft.com/office/powerpoint/2010/main" val="1304070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1416B-A563-2F58-AA14-EAB7802D44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84330A-AF37-ACD7-9B54-A35DEB0A8D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6E796E-D4A8-4937-9692-D80BE3E6F99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BCE7A7B-0E02-2457-143A-80C0500C1692}"/>
              </a:ext>
            </a:extLst>
          </p:cNvPr>
          <p:cNvSpPr>
            <a:spLocks noGrp="1"/>
          </p:cNvSpPr>
          <p:nvPr>
            <p:ph type="sldNum" sz="quarter" idx="5"/>
          </p:nvPr>
        </p:nvSpPr>
        <p:spPr/>
        <p:txBody>
          <a:bodyPr/>
          <a:lstStyle/>
          <a:p>
            <a:fld id="{5BF5F7FD-DDA6-4C2D-8215-5B3927A80481}" type="slidenum">
              <a:rPr lang="en-GB" smtClean="0"/>
              <a:t>3</a:t>
            </a:fld>
            <a:endParaRPr lang="en-GB"/>
          </a:p>
        </p:txBody>
      </p:sp>
    </p:spTree>
    <p:extLst>
      <p:ext uri="{BB962C8B-B14F-4D97-AF65-F5344CB8AC3E}">
        <p14:creationId xmlns:p14="http://schemas.microsoft.com/office/powerpoint/2010/main" val="3331781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F5F7FD-DDA6-4C2D-8215-5B3927A80481}" type="slidenum">
              <a:rPr lang="en-GB" smtClean="0"/>
              <a:t>4</a:t>
            </a:fld>
            <a:endParaRPr lang="en-GB"/>
          </a:p>
        </p:txBody>
      </p:sp>
    </p:spTree>
    <p:extLst>
      <p:ext uri="{BB962C8B-B14F-4D97-AF65-F5344CB8AC3E}">
        <p14:creationId xmlns:p14="http://schemas.microsoft.com/office/powerpoint/2010/main" val="2310082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64CC4-97BC-1844-6F6E-9DA481FF1D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F12DEB8-E04E-47A6-6601-AB3F668ED0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353C917-6FFA-3303-18B4-202031EFAF6D}"/>
              </a:ext>
            </a:extLst>
          </p:cNvPr>
          <p:cNvSpPr>
            <a:spLocks noGrp="1"/>
          </p:cNvSpPr>
          <p:nvPr>
            <p:ph type="dt" sz="half" idx="10"/>
          </p:nvPr>
        </p:nvSpPr>
        <p:spPr/>
        <p:txBody>
          <a:bodyPr/>
          <a:lstStyle/>
          <a:p>
            <a:fld id="{60EDD060-7686-4182-88FC-FC6F0042F315}" type="datetimeFigureOut">
              <a:rPr lang="en-GB" smtClean="0"/>
              <a:t>24/08/2025</a:t>
            </a:fld>
            <a:endParaRPr lang="en-GB"/>
          </a:p>
        </p:txBody>
      </p:sp>
      <p:sp>
        <p:nvSpPr>
          <p:cNvPr id="5" name="Footer Placeholder 4">
            <a:extLst>
              <a:ext uri="{FF2B5EF4-FFF2-40B4-BE49-F238E27FC236}">
                <a16:creationId xmlns:a16="http://schemas.microsoft.com/office/drawing/2014/main" id="{D35C39AB-E353-0D38-243D-0A6E8FBAB8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626859-2B76-1B79-3FB4-3BBD3F0F562C}"/>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381623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2A498-916F-9D14-F94C-27EA828E7DF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31436CF-DFD0-DD66-2F6F-8D73FF87DD1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7932F0-D98A-7F11-D7FB-FE63D372054B}"/>
              </a:ext>
            </a:extLst>
          </p:cNvPr>
          <p:cNvSpPr>
            <a:spLocks noGrp="1"/>
          </p:cNvSpPr>
          <p:nvPr>
            <p:ph type="dt" sz="half" idx="10"/>
          </p:nvPr>
        </p:nvSpPr>
        <p:spPr/>
        <p:txBody>
          <a:bodyPr/>
          <a:lstStyle/>
          <a:p>
            <a:fld id="{60EDD060-7686-4182-88FC-FC6F0042F315}" type="datetimeFigureOut">
              <a:rPr lang="en-GB" smtClean="0"/>
              <a:t>24/08/2025</a:t>
            </a:fld>
            <a:endParaRPr lang="en-GB"/>
          </a:p>
        </p:txBody>
      </p:sp>
      <p:sp>
        <p:nvSpPr>
          <p:cNvPr id="5" name="Footer Placeholder 4">
            <a:extLst>
              <a:ext uri="{FF2B5EF4-FFF2-40B4-BE49-F238E27FC236}">
                <a16:creationId xmlns:a16="http://schemas.microsoft.com/office/drawing/2014/main" id="{A2A0A7CE-0E2C-8CE3-FDF2-3E65909EAD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664273-CE5D-658A-8DC2-7AE6566D9838}"/>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878537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A8B034-FBC6-7937-5E61-B67DF1549EB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406BD0-CFBF-B5B0-F511-62CCFCF2FF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4CCFF6-B2EF-B1D1-C026-52CCDC8044F3}"/>
              </a:ext>
            </a:extLst>
          </p:cNvPr>
          <p:cNvSpPr>
            <a:spLocks noGrp="1"/>
          </p:cNvSpPr>
          <p:nvPr>
            <p:ph type="dt" sz="half" idx="10"/>
          </p:nvPr>
        </p:nvSpPr>
        <p:spPr/>
        <p:txBody>
          <a:bodyPr/>
          <a:lstStyle/>
          <a:p>
            <a:fld id="{60EDD060-7686-4182-88FC-FC6F0042F315}" type="datetimeFigureOut">
              <a:rPr lang="en-GB" smtClean="0"/>
              <a:t>24/08/2025</a:t>
            </a:fld>
            <a:endParaRPr lang="en-GB"/>
          </a:p>
        </p:txBody>
      </p:sp>
      <p:sp>
        <p:nvSpPr>
          <p:cNvPr id="5" name="Footer Placeholder 4">
            <a:extLst>
              <a:ext uri="{FF2B5EF4-FFF2-40B4-BE49-F238E27FC236}">
                <a16:creationId xmlns:a16="http://schemas.microsoft.com/office/drawing/2014/main" id="{D7D22101-E447-2E15-529D-C202B4B52F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D33CE95-6EE4-220D-5B25-15456BE9B9BC}"/>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2319706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F9D77-EFC6-DE42-5DB2-909B8E3131C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6123F80-0DCB-DE91-7225-50089908BA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1B1DCF-169A-55D3-CE7B-350CA7D9E7A4}"/>
              </a:ext>
            </a:extLst>
          </p:cNvPr>
          <p:cNvSpPr>
            <a:spLocks noGrp="1"/>
          </p:cNvSpPr>
          <p:nvPr>
            <p:ph type="dt" sz="half" idx="10"/>
          </p:nvPr>
        </p:nvSpPr>
        <p:spPr/>
        <p:txBody>
          <a:bodyPr/>
          <a:lstStyle/>
          <a:p>
            <a:fld id="{60EDD060-7686-4182-88FC-FC6F0042F315}" type="datetimeFigureOut">
              <a:rPr lang="en-GB" smtClean="0"/>
              <a:t>24/08/2025</a:t>
            </a:fld>
            <a:endParaRPr lang="en-GB"/>
          </a:p>
        </p:txBody>
      </p:sp>
      <p:sp>
        <p:nvSpPr>
          <p:cNvPr id="5" name="Footer Placeholder 4">
            <a:extLst>
              <a:ext uri="{FF2B5EF4-FFF2-40B4-BE49-F238E27FC236}">
                <a16:creationId xmlns:a16="http://schemas.microsoft.com/office/drawing/2014/main" id="{9EE0F5C9-E646-14D8-3BF6-CAD7CBDB97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9907691-56CE-7D28-E211-4DD3DA1016A1}"/>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383672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9A224-39D1-D03C-5D7E-9F23280B1AF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B8BA899-7014-BC22-6927-3EF612C9763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9219452-3007-EC21-8E8A-080FEC704F13}"/>
              </a:ext>
            </a:extLst>
          </p:cNvPr>
          <p:cNvSpPr>
            <a:spLocks noGrp="1"/>
          </p:cNvSpPr>
          <p:nvPr>
            <p:ph type="dt" sz="half" idx="10"/>
          </p:nvPr>
        </p:nvSpPr>
        <p:spPr/>
        <p:txBody>
          <a:bodyPr/>
          <a:lstStyle/>
          <a:p>
            <a:fld id="{60EDD060-7686-4182-88FC-FC6F0042F315}" type="datetimeFigureOut">
              <a:rPr lang="en-GB" smtClean="0"/>
              <a:t>24/08/2025</a:t>
            </a:fld>
            <a:endParaRPr lang="en-GB"/>
          </a:p>
        </p:txBody>
      </p:sp>
      <p:sp>
        <p:nvSpPr>
          <p:cNvPr id="5" name="Footer Placeholder 4">
            <a:extLst>
              <a:ext uri="{FF2B5EF4-FFF2-40B4-BE49-F238E27FC236}">
                <a16:creationId xmlns:a16="http://schemas.microsoft.com/office/drawing/2014/main" id="{5B09A3FA-D2E5-D275-6727-43F17A10161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FE7F817-C02F-5D50-5FF4-27CC717A7F7E}"/>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414895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4F344-903C-AF9F-419D-D51712B4235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C0A75B5-451C-5E93-59EC-24FE5C2539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15540C8-23CC-35F1-A340-255F8FCCC2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7A7BA6F-45DB-2014-923D-3D4810A6DFF0}"/>
              </a:ext>
            </a:extLst>
          </p:cNvPr>
          <p:cNvSpPr>
            <a:spLocks noGrp="1"/>
          </p:cNvSpPr>
          <p:nvPr>
            <p:ph type="dt" sz="half" idx="10"/>
          </p:nvPr>
        </p:nvSpPr>
        <p:spPr/>
        <p:txBody>
          <a:bodyPr/>
          <a:lstStyle/>
          <a:p>
            <a:fld id="{60EDD060-7686-4182-88FC-FC6F0042F315}" type="datetimeFigureOut">
              <a:rPr lang="en-GB" smtClean="0"/>
              <a:t>24/08/2025</a:t>
            </a:fld>
            <a:endParaRPr lang="en-GB"/>
          </a:p>
        </p:txBody>
      </p:sp>
      <p:sp>
        <p:nvSpPr>
          <p:cNvPr id="6" name="Footer Placeholder 5">
            <a:extLst>
              <a:ext uri="{FF2B5EF4-FFF2-40B4-BE49-F238E27FC236}">
                <a16:creationId xmlns:a16="http://schemas.microsoft.com/office/drawing/2014/main" id="{D02F58AE-FB76-31D5-9313-E21E86282CE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99275DF-B1D1-545F-C42B-2690678CC5F4}"/>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238531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DA36A-A2D8-5C08-4A06-5A8EC2A6596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BF61B48-DD3D-EFD4-6F3C-1523098A09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E4DADE8-4FC2-3A1F-625E-BECC7E317EE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4783248-787B-226E-FEB8-F22495C6AF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6290A68-D012-F405-DE28-2953872DCA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D5FED65-C0A2-4A11-F3D0-306D904DFDCA}"/>
              </a:ext>
            </a:extLst>
          </p:cNvPr>
          <p:cNvSpPr>
            <a:spLocks noGrp="1"/>
          </p:cNvSpPr>
          <p:nvPr>
            <p:ph type="dt" sz="half" idx="10"/>
          </p:nvPr>
        </p:nvSpPr>
        <p:spPr/>
        <p:txBody>
          <a:bodyPr/>
          <a:lstStyle/>
          <a:p>
            <a:fld id="{60EDD060-7686-4182-88FC-FC6F0042F315}" type="datetimeFigureOut">
              <a:rPr lang="en-GB" smtClean="0"/>
              <a:t>24/08/2025</a:t>
            </a:fld>
            <a:endParaRPr lang="en-GB"/>
          </a:p>
        </p:txBody>
      </p:sp>
      <p:sp>
        <p:nvSpPr>
          <p:cNvPr id="8" name="Footer Placeholder 7">
            <a:extLst>
              <a:ext uri="{FF2B5EF4-FFF2-40B4-BE49-F238E27FC236}">
                <a16:creationId xmlns:a16="http://schemas.microsoft.com/office/drawing/2014/main" id="{EDE0BD47-D403-3379-D340-53011D83BF5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60EBF01-EB7E-B55C-72D4-60C54E162726}"/>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845894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EAD15-E380-E30D-88AA-8A114E95F89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59DD9D7-907F-9ED3-0F01-132059531AC8}"/>
              </a:ext>
            </a:extLst>
          </p:cNvPr>
          <p:cNvSpPr>
            <a:spLocks noGrp="1"/>
          </p:cNvSpPr>
          <p:nvPr>
            <p:ph type="dt" sz="half" idx="10"/>
          </p:nvPr>
        </p:nvSpPr>
        <p:spPr/>
        <p:txBody>
          <a:bodyPr/>
          <a:lstStyle/>
          <a:p>
            <a:fld id="{60EDD060-7686-4182-88FC-FC6F0042F315}" type="datetimeFigureOut">
              <a:rPr lang="en-GB" smtClean="0"/>
              <a:t>24/08/2025</a:t>
            </a:fld>
            <a:endParaRPr lang="en-GB"/>
          </a:p>
        </p:txBody>
      </p:sp>
      <p:sp>
        <p:nvSpPr>
          <p:cNvPr id="4" name="Footer Placeholder 3">
            <a:extLst>
              <a:ext uri="{FF2B5EF4-FFF2-40B4-BE49-F238E27FC236}">
                <a16:creationId xmlns:a16="http://schemas.microsoft.com/office/drawing/2014/main" id="{39B6796D-E1BA-2F20-20CD-3D6F27642EB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543E435-C848-434B-7D86-FD1CCB6B4C31}"/>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3267892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3D1858-D4AC-AD9F-48AA-EF40E8701221}"/>
              </a:ext>
            </a:extLst>
          </p:cNvPr>
          <p:cNvSpPr>
            <a:spLocks noGrp="1"/>
          </p:cNvSpPr>
          <p:nvPr>
            <p:ph type="dt" sz="half" idx="10"/>
          </p:nvPr>
        </p:nvSpPr>
        <p:spPr/>
        <p:txBody>
          <a:bodyPr/>
          <a:lstStyle/>
          <a:p>
            <a:fld id="{60EDD060-7686-4182-88FC-FC6F0042F315}" type="datetimeFigureOut">
              <a:rPr lang="en-GB" smtClean="0"/>
              <a:t>24/08/2025</a:t>
            </a:fld>
            <a:endParaRPr lang="en-GB"/>
          </a:p>
        </p:txBody>
      </p:sp>
      <p:sp>
        <p:nvSpPr>
          <p:cNvPr id="3" name="Footer Placeholder 2">
            <a:extLst>
              <a:ext uri="{FF2B5EF4-FFF2-40B4-BE49-F238E27FC236}">
                <a16:creationId xmlns:a16="http://schemas.microsoft.com/office/drawing/2014/main" id="{38690252-BF56-9CE7-62F3-9419C3914FB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D08B9D9-1F3B-D616-8613-BABE1CF5C370}"/>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563764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D965C-CDDF-2524-0492-B1230B61AD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0C71B09-5E05-81D7-72B9-0883429B37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8DCC9D0-7EB8-659F-DE8C-9113CE2497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F62A7E-E8BB-C695-E8F9-75B806BF29D8}"/>
              </a:ext>
            </a:extLst>
          </p:cNvPr>
          <p:cNvSpPr>
            <a:spLocks noGrp="1"/>
          </p:cNvSpPr>
          <p:nvPr>
            <p:ph type="dt" sz="half" idx="10"/>
          </p:nvPr>
        </p:nvSpPr>
        <p:spPr/>
        <p:txBody>
          <a:bodyPr/>
          <a:lstStyle/>
          <a:p>
            <a:fld id="{60EDD060-7686-4182-88FC-FC6F0042F315}" type="datetimeFigureOut">
              <a:rPr lang="en-GB" smtClean="0"/>
              <a:t>24/08/2025</a:t>
            </a:fld>
            <a:endParaRPr lang="en-GB"/>
          </a:p>
        </p:txBody>
      </p:sp>
      <p:sp>
        <p:nvSpPr>
          <p:cNvPr id="6" name="Footer Placeholder 5">
            <a:extLst>
              <a:ext uri="{FF2B5EF4-FFF2-40B4-BE49-F238E27FC236}">
                <a16:creationId xmlns:a16="http://schemas.microsoft.com/office/drawing/2014/main" id="{64AF2953-CD2C-6BC3-E1BF-9367F4ED9F8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0432B1-5E3A-6932-1674-B985E3D3C08C}"/>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761642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B6809-A82A-B112-8607-0F5E3E06C6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4DAA0AF-B53C-B3A6-CE96-A802BB6C647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65DEA07-91A0-B8D1-E20B-810587DC3D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D61078-5996-DDA7-BA72-F53448AA4B0A}"/>
              </a:ext>
            </a:extLst>
          </p:cNvPr>
          <p:cNvSpPr>
            <a:spLocks noGrp="1"/>
          </p:cNvSpPr>
          <p:nvPr>
            <p:ph type="dt" sz="half" idx="10"/>
          </p:nvPr>
        </p:nvSpPr>
        <p:spPr/>
        <p:txBody>
          <a:bodyPr/>
          <a:lstStyle/>
          <a:p>
            <a:fld id="{60EDD060-7686-4182-88FC-FC6F0042F315}" type="datetimeFigureOut">
              <a:rPr lang="en-GB" smtClean="0"/>
              <a:t>24/08/2025</a:t>
            </a:fld>
            <a:endParaRPr lang="en-GB"/>
          </a:p>
        </p:txBody>
      </p:sp>
      <p:sp>
        <p:nvSpPr>
          <p:cNvPr id="6" name="Footer Placeholder 5">
            <a:extLst>
              <a:ext uri="{FF2B5EF4-FFF2-40B4-BE49-F238E27FC236}">
                <a16:creationId xmlns:a16="http://schemas.microsoft.com/office/drawing/2014/main" id="{E4BE9ECE-4EEE-79A1-DB46-90BF1E9A7E8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72CDFA7-1701-285E-56FD-4714D571D577}"/>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475637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15D47A-6331-B807-B9BC-A285D235CB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23DAAC9-81D5-9593-85E2-8928D88C99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688FDAE-49C1-1BD7-302B-CAE9DFBDF6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0EDD060-7686-4182-88FC-FC6F0042F315}" type="datetimeFigureOut">
              <a:rPr lang="en-GB" smtClean="0"/>
              <a:t>24/08/2025</a:t>
            </a:fld>
            <a:endParaRPr lang="en-GB"/>
          </a:p>
        </p:txBody>
      </p:sp>
      <p:sp>
        <p:nvSpPr>
          <p:cNvPr id="5" name="Footer Placeholder 4">
            <a:extLst>
              <a:ext uri="{FF2B5EF4-FFF2-40B4-BE49-F238E27FC236}">
                <a16:creationId xmlns:a16="http://schemas.microsoft.com/office/drawing/2014/main" id="{3A2D67CA-A4EC-80F3-1C9C-249406EB08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6A02885D-9808-F523-581B-AAF31DD497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015A525-766D-4717-AE78-CEF784F27558}" type="slidenum">
              <a:rPr lang="en-GB" smtClean="0"/>
              <a:t>‹#›</a:t>
            </a:fld>
            <a:endParaRPr lang="en-GB"/>
          </a:p>
        </p:txBody>
      </p:sp>
      <p:sp>
        <p:nvSpPr>
          <p:cNvPr id="7" name="Rectangle 6">
            <a:extLst>
              <a:ext uri="{FF2B5EF4-FFF2-40B4-BE49-F238E27FC236}">
                <a16:creationId xmlns:a16="http://schemas.microsoft.com/office/drawing/2014/main" id="{4B077F86-F4AC-1BE4-9321-ED8685BC436A}"/>
              </a:ext>
            </a:extLst>
          </p:cNvPr>
          <p:cNvSpPr/>
          <p:nvPr userDrawn="1"/>
        </p:nvSpPr>
        <p:spPr>
          <a:xfrm>
            <a:off x="0" y="6300156"/>
            <a:ext cx="12192000" cy="557844"/>
          </a:xfrm>
          <a:prstGeom prst="rect">
            <a:avLst/>
          </a:prstGeom>
          <a:solidFill>
            <a:schemeClr val="tx1"/>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white text on a black background&#10;&#10;Description automatically generated">
            <a:extLst>
              <a:ext uri="{FF2B5EF4-FFF2-40B4-BE49-F238E27FC236}">
                <a16:creationId xmlns:a16="http://schemas.microsoft.com/office/drawing/2014/main" id="{5991D360-F616-9A12-5CA6-B741AAEA981D}"/>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9" name="TextBox 8">
            <a:extLst>
              <a:ext uri="{FF2B5EF4-FFF2-40B4-BE49-F238E27FC236}">
                <a16:creationId xmlns:a16="http://schemas.microsoft.com/office/drawing/2014/main" id="{87587ABE-F3BA-7543-CDA7-29F4413EF2EB}"/>
              </a:ext>
            </a:extLst>
          </p:cNvPr>
          <p:cNvSpPr txBox="1"/>
          <p:nvPr userDrawn="1"/>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0" name="TextBox 9">
            <a:extLst>
              <a:ext uri="{FF2B5EF4-FFF2-40B4-BE49-F238E27FC236}">
                <a16:creationId xmlns:a16="http://schemas.microsoft.com/office/drawing/2014/main" id="{ECDCFEF6-E27C-B95D-1833-2C30D51F808A}"/>
              </a:ext>
            </a:extLst>
          </p:cNvPr>
          <p:cNvSpPr txBox="1"/>
          <p:nvPr userDrawn="1"/>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2025</a:t>
            </a:r>
          </a:p>
        </p:txBody>
      </p:sp>
      <p:pic>
        <p:nvPicPr>
          <p:cNvPr id="11" name="Picture 2" descr="Facebook Logos PNG images free download">
            <a:extLst>
              <a:ext uri="{FF2B5EF4-FFF2-40B4-BE49-F238E27FC236}">
                <a16:creationId xmlns:a16="http://schemas.microsoft.com/office/drawing/2014/main" id="{530E3443-9700-8DB1-6D58-70983BC5EC57}"/>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7758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AEB5F3-2B7C-115E-892E-CB1ECCB0C2C5}"/>
              </a:ext>
            </a:extLst>
          </p:cNvPr>
          <p:cNvSpPr/>
          <p:nvPr/>
        </p:nvSpPr>
        <p:spPr>
          <a:xfrm>
            <a:off x="965791" y="1431298"/>
            <a:ext cx="10260418" cy="1860698"/>
          </a:xfrm>
          <a:prstGeom prst="rect">
            <a:avLst/>
          </a:prstGeom>
          <a:solidFill>
            <a:schemeClr val="bg1"/>
          </a:solidFill>
          <a:ln w="190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Lesson 1:</a:t>
            </a:r>
          </a:p>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Design concept</a:t>
            </a:r>
          </a:p>
        </p:txBody>
      </p:sp>
      <p:sp>
        <p:nvSpPr>
          <p:cNvPr id="5" name="Rectangle 4">
            <a:extLst>
              <a:ext uri="{FF2B5EF4-FFF2-40B4-BE49-F238E27FC236}">
                <a16:creationId xmlns:a16="http://schemas.microsoft.com/office/drawing/2014/main" id="{F8F33145-EB9F-BAF9-DAAC-5C2EFDE8E74A}"/>
              </a:ext>
            </a:extLst>
          </p:cNvPr>
          <p:cNvSpPr/>
          <p:nvPr/>
        </p:nvSpPr>
        <p:spPr>
          <a:xfrm>
            <a:off x="965791" y="3614064"/>
            <a:ext cx="10260418" cy="521883"/>
          </a:xfrm>
          <a:prstGeom prst="rect">
            <a:avLst/>
          </a:prstGeom>
          <a:solidFill>
            <a:schemeClr val="tx1"/>
          </a:solidFill>
          <a:ln w="28575">
            <a:solidFill>
              <a:schemeClr val="tx1"/>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en-GB" sz="3200" dirty="0">
                <a:solidFill>
                  <a:schemeClr val="bg1"/>
                </a:solidFill>
                <a:latin typeface="Segoe UI Black" panose="020B0A02040204020203" pitchFamily="34" charset="0"/>
                <a:ea typeface="Segoe UI Black" panose="020B0A02040204020203" pitchFamily="34" charset="0"/>
                <a:cs typeface="ADLaM Display" panose="02010000000000000000" pitchFamily="2" charset="0"/>
              </a:rPr>
              <a:t>R094: Visual identity and digital graphics</a:t>
            </a:r>
          </a:p>
        </p:txBody>
      </p:sp>
    </p:spTree>
    <p:extLst>
      <p:ext uri="{BB962C8B-B14F-4D97-AF65-F5344CB8AC3E}">
        <p14:creationId xmlns:p14="http://schemas.microsoft.com/office/powerpoint/2010/main" val="1810975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392A1B9-0308-5658-BF64-B77F8D485C5C}"/>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Objectives</a:t>
            </a:r>
          </a:p>
        </p:txBody>
      </p:sp>
      <p:sp>
        <p:nvSpPr>
          <p:cNvPr id="3" name="TextBox 2">
            <a:extLst>
              <a:ext uri="{FF2B5EF4-FFF2-40B4-BE49-F238E27FC236}">
                <a16:creationId xmlns:a16="http://schemas.microsoft.com/office/drawing/2014/main" id="{BABBD285-652E-3A10-348A-2E5467B62AC0}"/>
              </a:ext>
            </a:extLst>
          </p:cNvPr>
          <p:cNvSpPr txBox="1"/>
          <p:nvPr/>
        </p:nvSpPr>
        <p:spPr>
          <a:xfrm>
            <a:off x="303293" y="1284415"/>
            <a:ext cx="9601200" cy="1015663"/>
          </a:xfrm>
          <a:prstGeom prst="rect">
            <a:avLst/>
          </a:prstGeom>
          <a:noFill/>
        </p:spPr>
        <p:txBody>
          <a:bodyPr wrap="square" rtlCol="0">
            <a:spAutoFit/>
          </a:bodyPr>
          <a:lstStyle/>
          <a:p>
            <a:r>
              <a:rPr lang="en-GB" sz="2800" b="1" dirty="0">
                <a:latin typeface="Segoe UI Variable Text" pitchFamily="2" charset="0"/>
              </a:rPr>
              <a:t>Learning objective(s):</a:t>
            </a:r>
          </a:p>
          <a:p>
            <a:endParaRPr lang="en-GB" sz="1400" b="1" dirty="0">
              <a:latin typeface="Segoe UI Variable Text" pitchFamily="2" charset="0"/>
            </a:endParaRPr>
          </a:p>
          <a:p>
            <a:pPr marL="285750" indent="-285750">
              <a:buFont typeface="Arial" panose="020B0604020202020204" pitchFamily="34" charset="0"/>
              <a:buChar char="•"/>
            </a:pPr>
            <a:r>
              <a:rPr lang="en-GB" b="1" dirty="0">
                <a:latin typeface="Segoe UI Variable Text" pitchFamily="2" charset="0"/>
              </a:rPr>
              <a:t>Design a visual identity to show what it will look like.</a:t>
            </a:r>
          </a:p>
        </p:txBody>
      </p:sp>
      <p:sp>
        <p:nvSpPr>
          <p:cNvPr id="4" name="TextBox 3">
            <a:extLst>
              <a:ext uri="{FF2B5EF4-FFF2-40B4-BE49-F238E27FC236}">
                <a16:creationId xmlns:a16="http://schemas.microsoft.com/office/drawing/2014/main" id="{1CCA0578-451A-C05D-65D4-56469706DEE5}"/>
              </a:ext>
            </a:extLst>
          </p:cNvPr>
          <p:cNvSpPr txBox="1"/>
          <p:nvPr/>
        </p:nvSpPr>
        <p:spPr>
          <a:xfrm>
            <a:off x="303293" y="3761799"/>
            <a:ext cx="9601200" cy="1908215"/>
          </a:xfrm>
          <a:prstGeom prst="rect">
            <a:avLst/>
          </a:prstGeom>
          <a:noFill/>
        </p:spPr>
        <p:txBody>
          <a:bodyPr wrap="square" rtlCol="0">
            <a:spAutoFit/>
          </a:bodyPr>
          <a:lstStyle/>
          <a:p>
            <a:r>
              <a:rPr lang="en-GB" sz="2800" b="1" dirty="0">
                <a:latin typeface="Segoe UI Variable Text" pitchFamily="2" charset="0"/>
              </a:rPr>
              <a:t>Lesson components:</a:t>
            </a:r>
          </a:p>
          <a:p>
            <a:endParaRPr lang="en-GB" b="1" dirty="0">
              <a:latin typeface="Segoe UI Variable Text" pitchFamily="2" charset="0"/>
            </a:endParaRPr>
          </a:p>
          <a:p>
            <a:pPr marL="285750" indent="-285750">
              <a:buFont typeface="Arial" panose="020B0604020202020204" pitchFamily="34" charset="0"/>
              <a:buChar char="•"/>
            </a:pPr>
            <a:r>
              <a:rPr lang="en-GB" b="1" dirty="0">
                <a:latin typeface="Segoe UI Variable Text" pitchFamily="2" charset="0"/>
              </a:rPr>
              <a:t>To identify what is meant by visual identity</a:t>
            </a:r>
          </a:p>
          <a:p>
            <a:pPr marL="285750" indent="-285750">
              <a:buFont typeface="Arial" panose="020B0604020202020204" pitchFamily="34" charset="0"/>
              <a:buChar char="•"/>
            </a:pPr>
            <a:r>
              <a:rPr lang="en-GB" b="1" dirty="0">
                <a:latin typeface="Segoe UI Variable Text" pitchFamily="2" charset="0"/>
              </a:rPr>
              <a:t>To understand the use of components and elements within a visual identity.</a:t>
            </a:r>
          </a:p>
          <a:p>
            <a:pPr marL="285750" indent="-285750">
              <a:buFont typeface="Arial" panose="020B0604020202020204" pitchFamily="34" charset="0"/>
              <a:buChar char="•"/>
            </a:pPr>
            <a:r>
              <a:rPr lang="en-GB" b="1" dirty="0">
                <a:latin typeface="Segoe UI Variable Text" pitchFamily="2" charset="0"/>
              </a:rPr>
              <a:t>To create a concept sketch to represent a design concept of a visual identity. </a:t>
            </a:r>
          </a:p>
          <a:p>
            <a:endParaRPr lang="en-GB" b="1" dirty="0">
              <a:latin typeface="Segoe UI Variable Text" pitchFamily="2" charset="0"/>
            </a:endParaRPr>
          </a:p>
        </p:txBody>
      </p:sp>
    </p:spTree>
    <p:extLst>
      <p:ext uri="{BB962C8B-B14F-4D97-AF65-F5344CB8AC3E}">
        <p14:creationId xmlns:p14="http://schemas.microsoft.com/office/powerpoint/2010/main" val="688036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30BC0C-F01A-12A2-4F90-603D86489845}"/>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AE960733-7154-7E2D-E111-FEBF2C9C957A}"/>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Visual identity</a:t>
            </a:r>
          </a:p>
        </p:txBody>
      </p:sp>
      <p:sp>
        <p:nvSpPr>
          <p:cNvPr id="10" name="TextBox 9">
            <a:extLst>
              <a:ext uri="{FF2B5EF4-FFF2-40B4-BE49-F238E27FC236}">
                <a16:creationId xmlns:a16="http://schemas.microsoft.com/office/drawing/2014/main" id="{25AA323B-7E08-31BC-FAE8-8EC2D7EE2918}"/>
              </a:ext>
            </a:extLst>
          </p:cNvPr>
          <p:cNvSpPr txBox="1"/>
          <p:nvPr/>
        </p:nvSpPr>
        <p:spPr>
          <a:xfrm>
            <a:off x="182880" y="1294180"/>
            <a:ext cx="7075170" cy="584775"/>
          </a:xfrm>
          <a:prstGeom prst="rect">
            <a:avLst/>
          </a:prstGeom>
          <a:solidFill>
            <a:schemeClr val="bg1">
              <a:lumMod val="95000"/>
            </a:schemeClr>
          </a:solidFill>
        </p:spPr>
        <p:txBody>
          <a:bodyPr wrap="square">
            <a:spAutoFit/>
          </a:bodyPr>
          <a:lstStyle/>
          <a:p>
            <a:r>
              <a:rPr lang="en-GB" sz="1600" dirty="0">
                <a:solidFill>
                  <a:schemeClr val="tx1"/>
                </a:solidFill>
                <a:latin typeface="Segoe UI Variable Text" pitchFamily="2" charset="0"/>
                <a:cs typeface="Segoe UI" panose="020B0502040204020203" pitchFamily="34" charset="0"/>
              </a:rPr>
              <a:t>A</a:t>
            </a:r>
            <a:r>
              <a:rPr lang="en-GB" sz="1600" b="1" dirty="0">
                <a:solidFill>
                  <a:schemeClr val="tx1"/>
                </a:solidFill>
                <a:latin typeface="Segoe UI Variable Text" pitchFamily="2" charset="0"/>
                <a:cs typeface="Segoe UI" panose="020B0502040204020203" pitchFamily="34" charset="0"/>
              </a:rPr>
              <a:t> visual identity </a:t>
            </a:r>
            <a:r>
              <a:rPr lang="en-GB" sz="1600" dirty="0">
                <a:solidFill>
                  <a:schemeClr val="tx1"/>
                </a:solidFill>
                <a:latin typeface="Segoe UI Variable Text" pitchFamily="2" charset="0"/>
                <a:cs typeface="Segoe UI" panose="020B0502040204020203" pitchFamily="34" charset="0"/>
              </a:rPr>
              <a:t>is the collection of design elements that represent a brand and make it visually recognisable.</a:t>
            </a:r>
          </a:p>
        </p:txBody>
      </p:sp>
      <p:sp>
        <p:nvSpPr>
          <p:cNvPr id="13" name="TextBox 12">
            <a:extLst>
              <a:ext uri="{FF2B5EF4-FFF2-40B4-BE49-F238E27FC236}">
                <a16:creationId xmlns:a16="http://schemas.microsoft.com/office/drawing/2014/main" id="{249DC3CA-8EEA-F2B6-5F39-FC6276E72B74}"/>
              </a:ext>
            </a:extLst>
          </p:cNvPr>
          <p:cNvSpPr txBox="1"/>
          <p:nvPr/>
        </p:nvSpPr>
        <p:spPr>
          <a:xfrm>
            <a:off x="7509511" y="1294180"/>
            <a:ext cx="4499609" cy="338554"/>
          </a:xfrm>
          <a:prstGeom prst="rect">
            <a:avLst/>
          </a:prstGeom>
          <a:solidFill>
            <a:schemeClr val="bg1">
              <a:lumMod val="95000"/>
            </a:schemeClr>
          </a:solidFill>
          <a:ln>
            <a:solidFill>
              <a:schemeClr val="bg1">
                <a:lumMod val="95000"/>
              </a:schemeClr>
            </a:solidFill>
          </a:ln>
        </p:spPr>
        <p:txBody>
          <a:bodyPr wrap="square" rtlCol="0">
            <a:spAutoFit/>
          </a:bodyPr>
          <a:lstStyle/>
          <a:p>
            <a:pPr algn="ctr"/>
            <a:r>
              <a:rPr lang="en-GB" sz="1600" b="1" dirty="0">
                <a:latin typeface="Segoe UI Variable Text" pitchFamily="2" charset="0"/>
                <a:cs typeface="Segoe UI" panose="020B0502040204020203" pitchFamily="34" charset="0"/>
              </a:rPr>
              <a:t>Learning in Context</a:t>
            </a:r>
            <a:endParaRPr lang="en-GB" sz="1600" dirty="0">
              <a:latin typeface="Segoe UI Variable Text" pitchFamily="2" charset="0"/>
              <a:cs typeface="Segoe UI" panose="020B0502040204020203" pitchFamily="34" charset="0"/>
            </a:endParaRPr>
          </a:p>
        </p:txBody>
      </p:sp>
      <p:sp>
        <p:nvSpPr>
          <p:cNvPr id="27" name="TextBox 26">
            <a:extLst>
              <a:ext uri="{FF2B5EF4-FFF2-40B4-BE49-F238E27FC236}">
                <a16:creationId xmlns:a16="http://schemas.microsoft.com/office/drawing/2014/main" id="{7782072A-E263-4C4E-DAED-2B510988F433}"/>
              </a:ext>
            </a:extLst>
          </p:cNvPr>
          <p:cNvSpPr txBox="1"/>
          <p:nvPr/>
        </p:nvSpPr>
        <p:spPr>
          <a:xfrm>
            <a:off x="182880" y="4182878"/>
            <a:ext cx="2068830" cy="338554"/>
          </a:xfrm>
          <a:prstGeom prst="rect">
            <a:avLst/>
          </a:prstGeom>
          <a:solidFill>
            <a:srgbClr val="002060"/>
          </a:solidFill>
          <a:ln>
            <a:solidFill>
              <a:schemeClr val="bg1">
                <a:lumMod val="95000"/>
              </a:schemeClr>
            </a:solidFill>
          </a:ln>
        </p:spPr>
        <p:txBody>
          <a:bodyPr wrap="square" rtlCol="0">
            <a:spAutoFit/>
          </a:bodyPr>
          <a:lstStyle/>
          <a:p>
            <a:pPr algn="ctr"/>
            <a:r>
              <a:rPr lang="en-GB" sz="1600" b="1" dirty="0">
                <a:solidFill>
                  <a:schemeClr val="bg1"/>
                </a:solidFill>
                <a:latin typeface="Segoe UI Variable Text" pitchFamily="2" charset="0"/>
                <a:cs typeface="Segoe UI" panose="020B0502040204020203" pitchFamily="34" charset="0"/>
              </a:rPr>
              <a:t>Components</a:t>
            </a:r>
            <a:endParaRPr lang="en-GB" sz="1600" dirty="0">
              <a:solidFill>
                <a:schemeClr val="bg1"/>
              </a:solidFill>
              <a:latin typeface="Segoe UI Variable Text" pitchFamily="2" charset="0"/>
              <a:cs typeface="Segoe UI" panose="020B0502040204020203" pitchFamily="34" charset="0"/>
            </a:endParaRPr>
          </a:p>
        </p:txBody>
      </p:sp>
      <p:sp>
        <p:nvSpPr>
          <p:cNvPr id="30" name="TextBox 29">
            <a:extLst>
              <a:ext uri="{FF2B5EF4-FFF2-40B4-BE49-F238E27FC236}">
                <a16:creationId xmlns:a16="http://schemas.microsoft.com/office/drawing/2014/main" id="{025E8446-1772-00A6-92C5-D123458E308E}"/>
              </a:ext>
            </a:extLst>
          </p:cNvPr>
          <p:cNvSpPr txBox="1"/>
          <p:nvPr/>
        </p:nvSpPr>
        <p:spPr>
          <a:xfrm>
            <a:off x="2400300" y="4182878"/>
            <a:ext cx="3505653" cy="338554"/>
          </a:xfrm>
          <a:prstGeom prst="rect">
            <a:avLst/>
          </a:prstGeom>
          <a:solidFill>
            <a:srgbClr val="FF0000"/>
          </a:solidFill>
          <a:ln>
            <a:solidFill>
              <a:schemeClr val="bg1">
                <a:lumMod val="95000"/>
              </a:schemeClr>
            </a:solidFill>
          </a:ln>
        </p:spPr>
        <p:txBody>
          <a:bodyPr wrap="square" rtlCol="0">
            <a:spAutoFit/>
          </a:bodyPr>
          <a:lstStyle/>
          <a:p>
            <a:pPr algn="ctr"/>
            <a:r>
              <a:rPr lang="en-GB" sz="1600" b="1" dirty="0">
                <a:solidFill>
                  <a:schemeClr val="bg1"/>
                </a:solidFill>
                <a:latin typeface="Segoe UI Variable Text" pitchFamily="2" charset="0"/>
                <a:cs typeface="Segoe UI" panose="020B0502040204020203" pitchFamily="34" charset="0"/>
              </a:rPr>
              <a:t>Elements</a:t>
            </a:r>
            <a:endParaRPr lang="en-GB" sz="1600" dirty="0">
              <a:solidFill>
                <a:schemeClr val="bg1"/>
              </a:solidFill>
              <a:latin typeface="Segoe UI Variable Text" pitchFamily="2" charset="0"/>
              <a:cs typeface="Segoe UI" panose="020B0502040204020203" pitchFamily="34" charset="0"/>
            </a:endParaRPr>
          </a:p>
        </p:txBody>
      </p:sp>
      <p:sp>
        <p:nvSpPr>
          <p:cNvPr id="32" name="TextBox 31">
            <a:extLst>
              <a:ext uri="{FF2B5EF4-FFF2-40B4-BE49-F238E27FC236}">
                <a16:creationId xmlns:a16="http://schemas.microsoft.com/office/drawing/2014/main" id="{2E17DA6B-839D-A6D8-BE17-A24CFC5DE67E}"/>
              </a:ext>
            </a:extLst>
          </p:cNvPr>
          <p:cNvSpPr txBox="1"/>
          <p:nvPr/>
        </p:nvSpPr>
        <p:spPr>
          <a:xfrm>
            <a:off x="182880" y="4661543"/>
            <a:ext cx="2068830" cy="1141018"/>
          </a:xfrm>
          <a:prstGeom prst="rect">
            <a:avLst/>
          </a:prstGeom>
          <a:noFill/>
          <a:ln>
            <a:solidFill>
              <a:schemeClr val="bg1"/>
            </a:solidFill>
          </a:ln>
        </p:spPr>
        <p:txBody>
          <a:bodyPr wrap="square">
            <a:spAutoFit/>
          </a:bodyPr>
          <a:lstStyle/>
          <a:p>
            <a:pPr>
              <a:lnSpc>
                <a:spcPct val="107000"/>
              </a:lnSpc>
              <a:spcAft>
                <a:spcPts val="800"/>
              </a:spcAft>
            </a:pPr>
            <a:r>
              <a:rPr lang="en-GB" sz="1600" b="1" kern="100" dirty="0">
                <a:effectLst/>
                <a:latin typeface="Segoe UI Emoji" panose="020B0502040204020203" pitchFamily="34" charset="0"/>
                <a:ea typeface="Aptos" panose="020B0004020202020204" pitchFamily="34" charset="0"/>
                <a:cs typeface="Segoe UI Emoji" panose="020B0502040204020203" pitchFamily="34" charset="0"/>
              </a:rPr>
              <a:t>🏷️</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 </a:t>
            </a:r>
            <a:r>
              <a:rPr lang="en-GB" sz="1600" b="1" kern="100" dirty="0">
                <a:effectLst/>
                <a:latin typeface="Segoe UI Variable Text" pitchFamily="2" charset="0"/>
                <a:ea typeface="Aptos" panose="020B0004020202020204" pitchFamily="34" charset="0"/>
                <a:cs typeface="Times New Roman" panose="02020603050405020304" pitchFamily="18" charset="0"/>
              </a:rPr>
              <a:t>Name</a:t>
            </a:r>
          </a:p>
          <a:p>
            <a:pPr>
              <a:lnSpc>
                <a:spcPct val="107000"/>
              </a:lnSpc>
              <a:spcAft>
                <a:spcPts val="800"/>
              </a:spcAft>
            </a:pPr>
            <a:r>
              <a:rPr lang="en-GB" sz="1600" b="1" kern="100" dirty="0">
                <a:latin typeface="Segoe UI Emoji" panose="020B0502040204020203" pitchFamily="34" charset="0"/>
                <a:ea typeface="Aptos" panose="020B0004020202020204" pitchFamily="34" charset="0"/>
                <a:cs typeface="Segoe UI Emoji" panose="020B0502040204020203" pitchFamily="34" charset="0"/>
              </a:rPr>
              <a:t>🌀</a:t>
            </a:r>
            <a:r>
              <a:rPr lang="en-GB" sz="1600" b="1" kern="100" dirty="0">
                <a:latin typeface="Aptos" panose="020B0004020202020204" pitchFamily="34" charset="0"/>
                <a:ea typeface="Aptos" panose="020B0004020202020204" pitchFamily="34" charset="0"/>
                <a:cs typeface="Times New Roman" panose="02020603050405020304" pitchFamily="18" charset="0"/>
              </a:rPr>
              <a:t> </a:t>
            </a:r>
            <a:r>
              <a:rPr lang="en-GB" sz="1600" b="1" kern="100" dirty="0">
                <a:latin typeface="Segoe UI Variable Text" pitchFamily="2" charset="0"/>
                <a:ea typeface="Aptos" panose="020B0004020202020204" pitchFamily="34" charset="0"/>
                <a:cs typeface="Times New Roman" panose="02020603050405020304" pitchFamily="18" charset="0"/>
              </a:rPr>
              <a:t>Logo</a:t>
            </a:r>
          </a:p>
          <a:p>
            <a:pPr>
              <a:lnSpc>
                <a:spcPct val="107000"/>
              </a:lnSpc>
              <a:spcAft>
                <a:spcPts val="800"/>
              </a:spcAft>
            </a:pPr>
            <a:r>
              <a:rPr lang="en-GB" sz="1600" b="1" kern="100" dirty="0">
                <a:latin typeface="Segoe UI Emoji" panose="020B0502040204020203" pitchFamily="34" charset="0"/>
                <a:ea typeface="Aptos" panose="020B0004020202020204" pitchFamily="34" charset="0"/>
                <a:cs typeface="Segoe UI Emoji" panose="020B0502040204020203" pitchFamily="34" charset="0"/>
              </a:rPr>
              <a:t>💬</a:t>
            </a:r>
            <a:r>
              <a:rPr lang="en-GB" b="1" kern="100" dirty="0">
                <a:latin typeface="Aptos" panose="020B0004020202020204" pitchFamily="34" charset="0"/>
                <a:ea typeface="Aptos" panose="020B0004020202020204" pitchFamily="34" charset="0"/>
                <a:cs typeface="Times New Roman" panose="02020603050405020304" pitchFamily="18" charset="0"/>
              </a:rPr>
              <a:t> </a:t>
            </a:r>
            <a:r>
              <a:rPr lang="en-GB" sz="1600" b="1" kern="100" dirty="0">
                <a:latin typeface="Segoe UI Variable Text" pitchFamily="2" charset="0"/>
                <a:ea typeface="Aptos" panose="020B0004020202020204" pitchFamily="34" charset="0"/>
                <a:cs typeface="Times New Roman" panose="02020603050405020304" pitchFamily="18" charset="0"/>
              </a:rPr>
              <a:t>Slogan</a:t>
            </a:r>
            <a:endParaRPr lang="en-GB" kern="100" dirty="0">
              <a:latin typeface="Segoe UI Variable Text" pitchFamily="2" charset="0"/>
              <a:ea typeface="Aptos" panose="020B0004020202020204" pitchFamily="34" charset="0"/>
              <a:cs typeface="Times New Roman" panose="02020603050405020304" pitchFamily="18" charset="0"/>
            </a:endParaRPr>
          </a:p>
        </p:txBody>
      </p:sp>
      <p:pic>
        <p:nvPicPr>
          <p:cNvPr id="35" name="Picture 34" descr="Pepsi marks the beginning of a new era with first visual identity ...">
            <a:extLst>
              <a:ext uri="{FF2B5EF4-FFF2-40B4-BE49-F238E27FC236}">
                <a16:creationId xmlns:a16="http://schemas.microsoft.com/office/drawing/2014/main" id="{05FF6FCA-609F-D283-EC66-DB591368E54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54543" y="1943040"/>
            <a:ext cx="5954577" cy="3349367"/>
          </a:xfrm>
          <a:prstGeom prst="rect">
            <a:avLst/>
          </a:prstGeom>
          <a:noFill/>
          <a:ln>
            <a:noFill/>
          </a:ln>
        </p:spPr>
      </p:pic>
      <p:sp>
        <p:nvSpPr>
          <p:cNvPr id="39" name="TextBox 38">
            <a:extLst>
              <a:ext uri="{FF2B5EF4-FFF2-40B4-BE49-F238E27FC236}">
                <a16:creationId xmlns:a16="http://schemas.microsoft.com/office/drawing/2014/main" id="{5EFB0D29-8BFD-3C74-E0D9-A2CD43A0067D}"/>
              </a:ext>
            </a:extLst>
          </p:cNvPr>
          <p:cNvSpPr txBox="1"/>
          <p:nvPr/>
        </p:nvSpPr>
        <p:spPr>
          <a:xfrm>
            <a:off x="2317641" y="4661543"/>
            <a:ext cx="3505653" cy="1474186"/>
          </a:xfrm>
          <a:prstGeom prst="rect">
            <a:avLst/>
          </a:prstGeom>
          <a:noFill/>
          <a:ln>
            <a:solidFill>
              <a:schemeClr val="bg1"/>
            </a:solidFill>
          </a:ln>
        </p:spPr>
        <p:txBody>
          <a:bodyPr wrap="square">
            <a:spAutoFit/>
          </a:bodyPr>
          <a:lstStyle/>
          <a:p>
            <a:pPr>
              <a:lnSpc>
                <a:spcPct val="107000"/>
              </a:lnSpc>
              <a:spcAft>
                <a:spcPts val="800"/>
              </a:spcAft>
            </a:pPr>
            <a:r>
              <a:rPr lang="en-GB" sz="1600" b="1" kern="100" dirty="0">
                <a:effectLst/>
                <a:latin typeface="Segoe UI Variable Text" pitchFamily="2" charset="0"/>
                <a:ea typeface="Aptos" panose="020B0004020202020204" pitchFamily="34" charset="0"/>
                <a:cs typeface="Segoe UI Emoji" panose="020B0502040204020203" pitchFamily="34" charset="0"/>
              </a:rPr>
              <a:t>🎨</a:t>
            </a:r>
            <a:r>
              <a:rPr lang="en-GB" sz="1600" b="1" kern="100" dirty="0">
                <a:effectLst/>
                <a:latin typeface="Segoe UI Variable Text" pitchFamily="2" charset="0"/>
                <a:ea typeface="Aptos" panose="020B0004020202020204" pitchFamily="34" charset="0"/>
                <a:cs typeface="Times New Roman" panose="02020603050405020304" pitchFamily="18" charset="0"/>
              </a:rPr>
              <a:t> Colours</a:t>
            </a:r>
          </a:p>
          <a:p>
            <a:pPr>
              <a:lnSpc>
                <a:spcPct val="107000"/>
              </a:lnSpc>
              <a:spcAft>
                <a:spcPts val="800"/>
              </a:spcAft>
            </a:pPr>
            <a:r>
              <a:rPr lang="en-GB" sz="1600" b="1" dirty="0">
                <a:latin typeface="Segoe UI Variable Text" pitchFamily="2" charset="0"/>
              </a:rPr>
              <a:t>🔠 Typography</a:t>
            </a:r>
            <a:endParaRPr lang="en-GB" sz="1600" dirty="0">
              <a:latin typeface="Segoe UI Variable Text" pitchFamily="2" charset="0"/>
            </a:endParaRPr>
          </a:p>
          <a:p>
            <a:pPr>
              <a:lnSpc>
                <a:spcPct val="107000"/>
              </a:lnSpc>
              <a:spcAft>
                <a:spcPts val="800"/>
              </a:spcAft>
            </a:pPr>
            <a:r>
              <a:rPr lang="en-GB" sz="1600" b="1" dirty="0">
                <a:latin typeface="Segoe UI Variable Text" pitchFamily="2" charset="0"/>
              </a:rPr>
              <a:t>🟠 Shapes</a:t>
            </a:r>
            <a:endParaRPr lang="en-GB" sz="1600" dirty="0">
              <a:latin typeface="Segoe UI Variable Text" pitchFamily="2" charset="0"/>
            </a:endParaRPr>
          </a:p>
          <a:p>
            <a:pPr>
              <a:lnSpc>
                <a:spcPct val="107000"/>
              </a:lnSpc>
              <a:spcAft>
                <a:spcPts val="800"/>
              </a:spcAft>
            </a:pPr>
            <a:r>
              <a:rPr lang="en-GB" sz="1600" b="1" dirty="0">
                <a:latin typeface="Segoe UI Variable Text" pitchFamily="2" charset="0"/>
              </a:rPr>
              <a:t>📐 Layout</a:t>
            </a:r>
            <a:endParaRPr lang="en-GB" sz="1600" dirty="0">
              <a:latin typeface="Segoe UI Variable Text" pitchFamily="2" charset="0"/>
            </a:endParaRPr>
          </a:p>
        </p:txBody>
      </p:sp>
      <p:pic>
        <p:nvPicPr>
          <p:cNvPr id="40" name="Picture 39">
            <a:extLst>
              <a:ext uri="{FF2B5EF4-FFF2-40B4-BE49-F238E27FC236}">
                <a16:creationId xmlns:a16="http://schemas.microsoft.com/office/drawing/2014/main" id="{334B8593-62F4-4D07-D24B-5D6FEA1ECF57}"/>
              </a:ext>
            </a:extLst>
          </p:cNvPr>
          <p:cNvPicPr>
            <a:picLocks noChangeAspect="1"/>
          </p:cNvPicPr>
          <p:nvPr/>
        </p:nvPicPr>
        <p:blipFill>
          <a:blip r:embed="rId4"/>
          <a:stretch>
            <a:fillRect/>
          </a:stretch>
        </p:blipFill>
        <p:spPr>
          <a:xfrm>
            <a:off x="6368707" y="5481964"/>
            <a:ext cx="567656" cy="567656"/>
          </a:xfrm>
          <a:prstGeom prst="rect">
            <a:avLst/>
          </a:prstGeom>
        </p:spPr>
      </p:pic>
      <p:sp>
        <p:nvSpPr>
          <p:cNvPr id="41" name="TextBox 40">
            <a:extLst>
              <a:ext uri="{FF2B5EF4-FFF2-40B4-BE49-F238E27FC236}">
                <a16:creationId xmlns:a16="http://schemas.microsoft.com/office/drawing/2014/main" id="{C03F0F13-746D-6A18-533A-A50E5A288A6D}"/>
              </a:ext>
            </a:extLst>
          </p:cNvPr>
          <p:cNvSpPr txBox="1"/>
          <p:nvPr/>
        </p:nvSpPr>
        <p:spPr>
          <a:xfrm>
            <a:off x="7078980" y="5398636"/>
            <a:ext cx="4930140" cy="830997"/>
          </a:xfrm>
          <a:prstGeom prst="rect">
            <a:avLst/>
          </a:prstGeom>
          <a:noFill/>
        </p:spPr>
        <p:txBody>
          <a:bodyPr wrap="square">
            <a:spAutoFit/>
          </a:bodyPr>
          <a:lstStyle/>
          <a:p>
            <a:r>
              <a:rPr lang="en-GB" sz="1600" b="1" dirty="0">
                <a:latin typeface="Segoe UI Variable Text" pitchFamily="2" charset="0"/>
              </a:rPr>
              <a:t>Activity</a:t>
            </a:r>
          </a:p>
          <a:p>
            <a:r>
              <a:rPr lang="en-GB" sz="1600" dirty="0">
                <a:latin typeface="Segoe UI Variable Text" pitchFamily="2" charset="0"/>
              </a:rPr>
              <a:t>Using the components and elements listed on the left, assess the visual identity created by Pepsi.</a:t>
            </a:r>
          </a:p>
        </p:txBody>
      </p:sp>
      <p:sp>
        <p:nvSpPr>
          <p:cNvPr id="2" name="TextBox 1">
            <a:extLst>
              <a:ext uri="{FF2B5EF4-FFF2-40B4-BE49-F238E27FC236}">
                <a16:creationId xmlns:a16="http://schemas.microsoft.com/office/drawing/2014/main" id="{F2C6CA71-B962-BCDA-D146-1727070327E3}"/>
              </a:ext>
            </a:extLst>
          </p:cNvPr>
          <p:cNvSpPr txBox="1"/>
          <p:nvPr/>
        </p:nvSpPr>
        <p:spPr>
          <a:xfrm>
            <a:off x="182880" y="1973036"/>
            <a:ext cx="5723073" cy="1569660"/>
          </a:xfrm>
          <a:prstGeom prst="rect">
            <a:avLst/>
          </a:prstGeom>
          <a:solidFill>
            <a:schemeClr val="bg1">
              <a:lumMod val="85000"/>
            </a:schemeClr>
          </a:solidFill>
        </p:spPr>
        <p:txBody>
          <a:bodyPr wrap="square">
            <a:spAutoFit/>
          </a:bodyPr>
          <a:lstStyle/>
          <a:p>
            <a:r>
              <a:rPr lang="en-GB" sz="1600" b="1" dirty="0">
                <a:solidFill>
                  <a:schemeClr val="tx1"/>
                </a:solidFill>
                <a:latin typeface="Segoe UI Variable Text" pitchFamily="2" charset="0"/>
                <a:cs typeface="Segoe UI" panose="020B0502040204020203" pitchFamily="34" charset="0"/>
              </a:rPr>
              <a:t>What is the purpose of a visual identity?</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H</a:t>
            </a:r>
            <a:r>
              <a:rPr lang="en-GB" sz="1600" dirty="0">
                <a:solidFill>
                  <a:schemeClr val="tx1"/>
                </a:solidFill>
                <a:latin typeface="Segoe UI Variable Text" pitchFamily="2" charset="0"/>
                <a:cs typeface="Segoe UI" panose="020B0502040204020203" pitchFamily="34" charset="0"/>
              </a:rPr>
              <a:t>elps people recognise and remember a brand.</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It establishes the brand’s presence in the market.</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It encourages customers to develop loyalty to the brand.</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It visually communicates messages to the audience or consumers.</a:t>
            </a:r>
          </a:p>
        </p:txBody>
      </p:sp>
      <p:sp>
        <p:nvSpPr>
          <p:cNvPr id="3" name="TextBox 2">
            <a:extLst>
              <a:ext uri="{FF2B5EF4-FFF2-40B4-BE49-F238E27FC236}">
                <a16:creationId xmlns:a16="http://schemas.microsoft.com/office/drawing/2014/main" id="{26C5DE7D-36E3-F21F-0CA1-B2DE2CAB4B24}"/>
              </a:ext>
            </a:extLst>
          </p:cNvPr>
          <p:cNvSpPr txBox="1"/>
          <p:nvPr/>
        </p:nvSpPr>
        <p:spPr>
          <a:xfrm>
            <a:off x="182880" y="3704213"/>
            <a:ext cx="5723073" cy="338554"/>
          </a:xfrm>
          <a:prstGeom prst="rect">
            <a:avLst/>
          </a:prstGeom>
          <a:solidFill>
            <a:schemeClr val="bg1">
              <a:lumMod val="95000"/>
            </a:schemeClr>
          </a:solidFill>
          <a:ln>
            <a:solidFill>
              <a:schemeClr val="bg1">
                <a:lumMod val="95000"/>
              </a:schemeClr>
            </a:solidFill>
          </a:ln>
        </p:spPr>
        <p:txBody>
          <a:bodyPr wrap="square" rtlCol="0">
            <a:spAutoFit/>
          </a:bodyPr>
          <a:lstStyle/>
          <a:p>
            <a:pPr algn="ctr"/>
            <a:r>
              <a:rPr lang="en-GB" sz="1600" b="1" dirty="0">
                <a:latin typeface="Segoe UI Variable Text" pitchFamily="2" charset="0"/>
                <a:cs typeface="Segoe UI" panose="020B0502040204020203" pitchFamily="34" charset="0"/>
              </a:rPr>
              <a:t>Component and element features of a visual identity</a:t>
            </a:r>
            <a:endParaRPr lang="en-GB" sz="1600" dirty="0">
              <a:latin typeface="Segoe UI Variable Text" pitchFamily="2" charset="0"/>
              <a:cs typeface="Segoe UI" panose="020B0502040204020203" pitchFamily="34" charset="0"/>
            </a:endParaRPr>
          </a:p>
        </p:txBody>
      </p:sp>
    </p:spTree>
    <p:extLst>
      <p:ext uri="{BB962C8B-B14F-4D97-AF65-F5344CB8AC3E}">
        <p14:creationId xmlns:p14="http://schemas.microsoft.com/office/powerpoint/2010/main" val="3985689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4AB4485-8764-5099-BDCE-542F1CB48440}"/>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Learning in Context</a:t>
            </a:r>
          </a:p>
        </p:txBody>
      </p:sp>
      <p:pic>
        <p:nvPicPr>
          <p:cNvPr id="35" name="Picture 34" descr="Pepsi marks the beginning of a new era with first visual identity ...">
            <a:extLst>
              <a:ext uri="{FF2B5EF4-FFF2-40B4-BE49-F238E27FC236}">
                <a16:creationId xmlns:a16="http://schemas.microsoft.com/office/drawing/2014/main" id="{E8C26FEA-E800-44CA-FF1F-43233CFEA90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0247" y="1515366"/>
            <a:ext cx="5731510" cy="3223895"/>
          </a:xfrm>
          <a:prstGeom prst="rect">
            <a:avLst/>
          </a:prstGeom>
          <a:noFill/>
          <a:ln>
            <a:noFill/>
          </a:ln>
        </p:spPr>
      </p:pic>
      <p:sp>
        <p:nvSpPr>
          <p:cNvPr id="43" name="TextBox 42">
            <a:extLst>
              <a:ext uri="{FF2B5EF4-FFF2-40B4-BE49-F238E27FC236}">
                <a16:creationId xmlns:a16="http://schemas.microsoft.com/office/drawing/2014/main" id="{9149ED9F-3C23-379E-622B-EC0271FC5619}"/>
              </a:ext>
            </a:extLst>
          </p:cNvPr>
          <p:cNvSpPr txBox="1"/>
          <p:nvPr/>
        </p:nvSpPr>
        <p:spPr>
          <a:xfrm>
            <a:off x="208281" y="1323048"/>
            <a:ext cx="2809239" cy="1426031"/>
          </a:xfrm>
          <a:prstGeom prst="rect">
            <a:avLst/>
          </a:prstGeom>
          <a:noFill/>
          <a:ln>
            <a:solidFill>
              <a:schemeClr val="tx1"/>
            </a:solidFill>
          </a:ln>
        </p:spPr>
        <p:txBody>
          <a:bodyPr wrap="square">
            <a:spAutoFit/>
          </a:bodyPr>
          <a:lstStyle/>
          <a:p>
            <a:pPr>
              <a:spcAft>
                <a:spcPts val="800"/>
              </a:spcAft>
              <a:buNone/>
            </a:pPr>
            <a:r>
              <a:rPr lang="en-GB" sz="1600" b="1" kern="100" dirty="0">
                <a:effectLst/>
                <a:latin typeface="Segoe UI Variable Text" pitchFamily="2" charset="0"/>
                <a:ea typeface="Aptos" panose="020B0004020202020204" pitchFamily="34" charset="0"/>
                <a:cs typeface="Times New Roman" panose="02020603050405020304" pitchFamily="18" charset="0"/>
              </a:rPr>
              <a:t>Name</a:t>
            </a:r>
            <a:r>
              <a:rPr lang="en-GB" sz="1600" b="1" kern="100" dirty="0">
                <a:latin typeface="Segoe UI Variable Text" pitchFamily="2" charset="0"/>
                <a:ea typeface="Aptos" panose="020B0004020202020204" pitchFamily="34" charset="0"/>
                <a:cs typeface="Times New Roman" panose="02020603050405020304" pitchFamily="18" charset="0"/>
              </a:rPr>
              <a:t>: </a:t>
            </a:r>
          </a:p>
          <a:p>
            <a:pPr>
              <a:spcAft>
                <a:spcPts val="800"/>
              </a:spcAft>
              <a:buNone/>
            </a:pPr>
            <a:r>
              <a:rPr lang="en-GB" sz="1600" kern="100" dirty="0">
                <a:effectLst/>
                <a:latin typeface="Segoe UI Variable Text" pitchFamily="2" charset="0"/>
                <a:ea typeface="Aptos" panose="020B0004020202020204" pitchFamily="34" charset="0"/>
                <a:cs typeface="Times New Roman" panose="02020603050405020304" pitchFamily="18" charset="0"/>
              </a:rPr>
              <a:t>The brand continues to use the iconic </a:t>
            </a:r>
            <a:r>
              <a:rPr lang="en-GB" sz="1600" b="1" kern="100" dirty="0">
                <a:effectLst/>
                <a:latin typeface="Segoe UI Variable Text" pitchFamily="2" charset="0"/>
                <a:ea typeface="Aptos" panose="020B0004020202020204" pitchFamily="34" charset="0"/>
                <a:cs typeface="Times New Roman" panose="02020603050405020304" pitchFamily="18" charset="0"/>
              </a:rPr>
              <a:t>"Pepsi"</a:t>
            </a:r>
            <a:r>
              <a:rPr lang="en-GB" sz="1600" kern="100" dirty="0">
                <a:effectLst/>
                <a:latin typeface="Segoe UI Variable Text" pitchFamily="2" charset="0"/>
                <a:ea typeface="Aptos" panose="020B0004020202020204" pitchFamily="34" charset="0"/>
                <a:cs typeface="Times New Roman" panose="02020603050405020304" pitchFamily="18" charset="0"/>
              </a:rPr>
              <a:t> name, prominently placed and capitalised in the new logo.</a:t>
            </a:r>
          </a:p>
        </p:txBody>
      </p:sp>
      <p:sp>
        <p:nvSpPr>
          <p:cNvPr id="47" name="TextBox 46">
            <a:extLst>
              <a:ext uri="{FF2B5EF4-FFF2-40B4-BE49-F238E27FC236}">
                <a16:creationId xmlns:a16="http://schemas.microsoft.com/office/drawing/2014/main" id="{44B7C9E6-EA54-D8B3-70A2-A79B7BDFFD9B}"/>
              </a:ext>
            </a:extLst>
          </p:cNvPr>
          <p:cNvSpPr txBox="1"/>
          <p:nvPr/>
        </p:nvSpPr>
        <p:spPr>
          <a:xfrm>
            <a:off x="208279" y="2933365"/>
            <a:ext cx="2809239" cy="1492909"/>
          </a:xfrm>
          <a:prstGeom prst="rect">
            <a:avLst/>
          </a:prstGeom>
          <a:noFill/>
          <a:ln>
            <a:solidFill>
              <a:schemeClr val="tx1"/>
            </a:solidFill>
          </a:ln>
        </p:spPr>
        <p:txBody>
          <a:bodyPr wrap="square">
            <a:spAutoFit/>
          </a:bodyPr>
          <a:lstStyle/>
          <a:p>
            <a:pPr>
              <a:lnSpc>
                <a:spcPct val="107000"/>
              </a:lnSpc>
              <a:spcAft>
                <a:spcPts val="800"/>
              </a:spcAft>
              <a:buNone/>
            </a:pPr>
            <a:r>
              <a:rPr lang="en-GB" sz="1600" b="1" kern="100" dirty="0">
                <a:effectLst/>
                <a:latin typeface="Segoe UI Variable Text" pitchFamily="2" charset="0"/>
                <a:ea typeface="Aptos" panose="020B0004020202020204" pitchFamily="34" charset="0"/>
                <a:cs typeface="Times New Roman" panose="02020603050405020304" pitchFamily="18" charset="0"/>
              </a:rPr>
              <a:t>Logo: </a:t>
            </a:r>
          </a:p>
          <a:p>
            <a:pPr>
              <a:lnSpc>
                <a:spcPct val="107000"/>
              </a:lnSpc>
              <a:spcAft>
                <a:spcPts val="800"/>
              </a:spcAft>
              <a:buNone/>
            </a:pPr>
            <a:r>
              <a:rPr lang="en-GB" sz="1600" kern="100" dirty="0">
                <a:effectLst/>
                <a:latin typeface="Segoe UI Variable Text" pitchFamily="2" charset="0"/>
                <a:ea typeface="Aptos" panose="020B0004020202020204" pitchFamily="34" charset="0"/>
                <a:cs typeface="Times New Roman" panose="02020603050405020304" pitchFamily="18" charset="0"/>
              </a:rPr>
              <a:t>The globe icon returns to a </a:t>
            </a:r>
            <a:r>
              <a:rPr lang="en-GB" sz="1600" b="1" kern="100" dirty="0">
                <a:effectLst/>
                <a:latin typeface="Segoe UI Variable Text" pitchFamily="2" charset="0"/>
                <a:ea typeface="Aptos" panose="020B0004020202020204" pitchFamily="34" charset="0"/>
                <a:cs typeface="Times New Roman" panose="02020603050405020304" pitchFamily="18" charset="0"/>
              </a:rPr>
              <a:t>more symmetrical version</a:t>
            </a:r>
            <a:r>
              <a:rPr lang="en-GB" sz="1600" kern="100" dirty="0">
                <a:effectLst/>
                <a:latin typeface="Segoe UI Variable Text" pitchFamily="2" charset="0"/>
                <a:ea typeface="Aptos" panose="020B0004020202020204" pitchFamily="34" charset="0"/>
                <a:cs typeface="Times New Roman" panose="02020603050405020304" pitchFamily="18" charset="0"/>
              </a:rPr>
              <a:t> reminiscent of the 1970s–90s logos.</a:t>
            </a:r>
          </a:p>
        </p:txBody>
      </p:sp>
      <p:sp>
        <p:nvSpPr>
          <p:cNvPr id="53" name="TextBox 52">
            <a:extLst>
              <a:ext uri="{FF2B5EF4-FFF2-40B4-BE49-F238E27FC236}">
                <a16:creationId xmlns:a16="http://schemas.microsoft.com/office/drawing/2014/main" id="{A64380B7-0A9B-7CFA-5569-4B81B142715D}"/>
              </a:ext>
            </a:extLst>
          </p:cNvPr>
          <p:cNvSpPr txBox="1"/>
          <p:nvPr/>
        </p:nvSpPr>
        <p:spPr>
          <a:xfrm>
            <a:off x="9331960" y="1095976"/>
            <a:ext cx="2651761" cy="1323439"/>
          </a:xfrm>
          <a:prstGeom prst="rect">
            <a:avLst/>
          </a:prstGeom>
          <a:solidFill>
            <a:schemeClr val="bg1"/>
          </a:solidFill>
          <a:ln>
            <a:solidFill>
              <a:schemeClr val="tx1"/>
            </a:solidFill>
          </a:ln>
        </p:spPr>
        <p:txBody>
          <a:bodyPr wrap="square">
            <a:spAutoFit/>
          </a:bodyPr>
          <a:lstStyle/>
          <a:p>
            <a:r>
              <a:rPr lang="en-GB" sz="1600" b="1" dirty="0">
                <a:latin typeface="Segoe UI Variable Text" pitchFamily="2" charset="0"/>
              </a:rPr>
              <a:t>Slogan</a:t>
            </a:r>
            <a:endParaRPr lang="en-GB" sz="1600" dirty="0">
              <a:latin typeface="Segoe UI Variable Text" pitchFamily="2" charset="0"/>
            </a:endParaRPr>
          </a:p>
          <a:p>
            <a:pPr lvl="0"/>
            <a:r>
              <a:rPr lang="en-GB" sz="1600" i="1" dirty="0">
                <a:latin typeface="Segoe UI Variable Text" pitchFamily="2" charset="0"/>
              </a:rPr>
              <a:t>“Thirsty for More” </a:t>
            </a:r>
            <a:r>
              <a:rPr lang="en-GB" sz="1600" dirty="0">
                <a:latin typeface="Segoe UI Variable Text" pitchFamily="2" charset="0"/>
              </a:rPr>
              <a:t>reflects Pepsi's energetic, curious, and forward-looking identity.</a:t>
            </a:r>
          </a:p>
        </p:txBody>
      </p:sp>
      <p:sp>
        <p:nvSpPr>
          <p:cNvPr id="54" name="TextBox 53">
            <a:extLst>
              <a:ext uri="{FF2B5EF4-FFF2-40B4-BE49-F238E27FC236}">
                <a16:creationId xmlns:a16="http://schemas.microsoft.com/office/drawing/2014/main" id="{F6FD3669-4242-C00C-64D8-FE725A7C9EBF}"/>
              </a:ext>
            </a:extLst>
          </p:cNvPr>
          <p:cNvSpPr txBox="1"/>
          <p:nvPr/>
        </p:nvSpPr>
        <p:spPr>
          <a:xfrm>
            <a:off x="9331960" y="2544373"/>
            <a:ext cx="2651761" cy="2554545"/>
          </a:xfrm>
          <a:prstGeom prst="rect">
            <a:avLst/>
          </a:prstGeom>
          <a:solidFill>
            <a:schemeClr val="bg1"/>
          </a:solidFill>
          <a:ln>
            <a:solidFill>
              <a:schemeClr val="tx1"/>
            </a:solidFill>
          </a:ln>
        </p:spPr>
        <p:txBody>
          <a:bodyPr wrap="square">
            <a:spAutoFit/>
          </a:bodyPr>
          <a:lstStyle/>
          <a:p>
            <a:r>
              <a:rPr lang="en-GB" sz="1600" b="1" dirty="0">
                <a:latin typeface="Segoe UI Variable Text" pitchFamily="2" charset="0"/>
              </a:rPr>
              <a:t>Colours:</a:t>
            </a:r>
          </a:p>
          <a:p>
            <a:pPr marL="285750" indent="-285750">
              <a:buFont typeface="Arial" panose="020B0604020202020204" pitchFamily="34" charset="0"/>
              <a:buChar char="•"/>
            </a:pPr>
            <a:r>
              <a:rPr lang="en-GB" sz="1600" dirty="0">
                <a:latin typeface="Segoe UI Variable Text" pitchFamily="2" charset="0"/>
              </a:rPr>
              <a:t>Classic </a:t>
            </a:r>
            <a:r>
              <a:rPr lang="en-GB" sz="1600" b="1" dirty="0">
                <a:latin typeface="Segoe UI Variable Text" pitchFamily="2" charset="0"/>
              </a:rPr>
              <a:t>red, white, and blue</a:t>
            </a:r>
            <a:r>
              <a:rPr lang="en-GB" sz="1600" dirty="0">
                <a:latin typeface="Segoe UI Variable Text" pitchFamily="2" charset="0"/>
              </a:rPr>
              <a:t> remain core.</a:t>
            </a:r>
          </a:p>
          <a:p>
            <a:pPr marL="285750" indent="-285750">
              <a:buFont typeface="Arial" panose="020B0604020202020204" pitchFamily="34" charset="0"/>
              <a:buChar char="•"/>
            </a:pPr>
            <a:r>
              <a:rPr lang="en-GB" sz="1600" dirty="0">
                <a:latin typeface="Segoe UI Variable Text" pitchFamily="2" charset="0"/>
              </a:rPr>
              <a:t>Introduction of </a:t>
            </a:r>
            <a:r>
              <a:rPr lang="en-GB" sz="1600" b="1" dirty="0">
                <a:latin typeface="Segoe UI Variable Text" pitchFamily="2" charset="0"/>
              </a:rPr>
              <a:t>electric blue</a:t>
            </a:r>
            <a:r>
              <a:rPr lang="en-GB" sz="1600" dirty="0">
                <a:latin typeface="Segoe UI Variable Text" pitchFamily="2" charset="0"/>
              </a:rPr>
              <a:t> gives a vivid, digital-era edge.</a:t>
            </a:r>
          </a:p>
          <a:p>
            <a:pPr marL="285750" indent="-285750">
              <a:buFont typeface="Arial" panose="020B0604020202020204" pitchFamily="34" charset="0"/>
              <a:buChar char="•"/>
            </a:pPr>
            <a:r>
              <a:rPr lang="en-GB" sz="1600" b="1" dirty="0">
                <a:latin typeface="Segoe UI Variable Text" pitchFamily="2" charset="0"/>
              </a:rPr>
              <a:t>Black</a:t>
            </a:r>
            <a:r>
              <a:rPr lang="en-GB" sz="1600" dirty="0">
                <a:latin typeface="Segoe UI Variable Text" pitchFamily="2" charset="0"/>
              </a:rPr>
              <a:t> is used to emphasise Pepsi Zero Sugar and add bold contrast.</a:t>
            </a:r>
          </a:p>
        </p:txBody>
      </p:sp>
      <p:sp>
        <p:nvSpPr>
          <p:cNvPr id="55" name="TextBox 54">
            <a:extLst>
              <a:ext uri="{FF2B5EF4-FFF2-40B4-BE49-F238E27FC236}">
                <a16:creationId xmlns:a16="http://schemas.microsoft.com/office/drawing/2014/main" id="{FD8A8400-3D38-FE3E-ED0A-F20D49AA8812}"/>
              </a:ext>
            </a:extLst>
          </p:cNvPr>
          <p:cNvSpPr txBox="1"/>
          <p:nvPr/>
        </p:nvSpPr>
        <p:spPr>
          <a:xfrm>
            <a:off x="208278" y="4610560"/>
            <a:ext cx="2809239" cy="830997"/>
          </a:xfrm>
          <a:prstGeom prst="rect">
            <a:avLst/>
          </a:prstGeom>
          <a:noFill/>
          <a:ln>
            <a:solidFill>
              <a:schemeClr val="tx1"/>
            </a:solidFill>
          </a:ln>
        </p:spPr>
        <p:txBody>
          <a:bodyPr wrap="square">
            <a:spAutoFit/>
          </a:bodyPr>
          <a:lstStyle/>
          <a:p>
            <a:r>
              <a:rPr lang="en-GB" sz="1600" b="1" dirty="0">
                <a:latin typeface="Segoe UI Variable Text" pitchFamily="2" charset="0"/>
              </a:rPr>
              <a:t>Typography:</a:t>
            </a:r>
            <a:r>
              <a:rPr lang="en-GB" sz="1600" dirty="0">
                <a:latin typeface="Segoe UI Variable Text" pitchFamily="2" charset="0"/>
              </a:rPr>
              <a:t> </a:t>
            </a:r>
          </a:p>
          <a:p>
            <a:r>
              <a:rPr lang="en-GB" sz="1600" dirty="0">
                <a:latin typeface="Segoe UI Variable Text" pitchFamily="2" charset="0"/>
              </a:rPr>
              <a:t>A strong, </a:t>
            </a:r>
            <a:r>
              <a:rPr lang="en-GB" sz="1600" b="1" dirty="0">
                <a:latin typeface="Segoe UI Variable Text" pitchFamily="2" charset="0"/>
              </a:rPr>
              <a:t>bold sans-serif</a:t>
            </a:r>
            <a:r>
              <a:rPr lang="en-GB" sz="1600" dirty="0">
                <a:latin typeface="Segoe UI Variable Text" pitchFamily="2" charset="0"/>
              </a:rPr>
              <a:t> typeface is used.</a:t>
            </a:r>
          </a:p>
        </p:txBody>
      </p:sp>
      <p:sp>
        <p:nvSpPr>
          <p:cNvPr id="58" name="TextBox 57">
            <a:extLst>
              <a:ext uri="{FF2B5EF4-FFF2-40B4-BE49-F238E27FC236}">
                <a16:creationId xmlns:a16="http://schemas.microsoft.com/office/drawing/2014/main" id="{7CCA717A-D001-CAD1-DFCC-A7C0E0FEF00A}"/>
              </a:ext>
            </a:extLst>
          </p:cNvPr>
          <p:cNvSpPr txBox="1"/>
          <p:nvPr/>
        </p:nvSpPr>
        <p:spPr>
          <a:xfrm>
            <a:off x="3230247" y="5030881"/>
            <a:ext cx="2176145" cy="1077218"/>
          </a:xfrm>
          <a:prstGeom prst="rect">
            <a:avLst/>
          </a:prstGeom>
          <a:noFill/>
          <a:ln>
            <a:solidFill>
              <a:schemeClr val="tx1"/>
            </a:solidFill>
          </a:ln>
        </p:spPr>
        <p:txBody>
          <a:bodyPr wrap="square">
            <a:spAutoFit/>
          </a:bodyPr>
          <a:lstStyle/>
          <a:p>
            <a:r>
              <a:rPr lang="en-GB" sz="1600" b="1" dirty="0">
                <a:latin typeface="Segoe UI Variable Text" pitchFamily="2" charset="0"/>
              </a:rPr>
              <a:t>Shapes:</a:t>
            </a:r>
          </a:p>
          <a:p>
            <a:r>
              <a:rPr lang="en-GB" sz="1600" dirty="0">
                <a:latin typeface="Segoe UI Variable Text" pitchFamily="2" charset="0"/>
              </a:rPr>
              <a:t>The circular globe remains the central element.</a:t>
            </a:r>
          </a:p>
        </p:txBody>
      </p:sp>
      <p:sp>
        <p:nvSpPr>
          <p:cNvPr id="59" name="TextBox 58">
            <a:extLst>
              <a:ext uri="{FF2B5EF4-FFF2-40B4-BE49-F238E27FC236}">
                <a16:creationId xmlns:a16="http://schemas.microsoft.com/office/drawing/2014/main" id="{DB706C20-0C6D-B630-F184-6483DC46B72E}"/>
              </a:ext>
            </a:extLst>
          </p:cNvPr>
          <p:cNvSpPr txBox="1"/>
          <p:nvPr/>
        </p:nvSpPr>
        <p:spPr>
          <a:xfrm>
            <a:off x="5634358" y="5030881"/>
            <a:ext cx="3342639" cy="1077218"/>
          </a:xfrm>
          <a:prstGeom prst="rect">
            <a:avLst/>
          </a:prstGeom>
          <a:noFill/>
          <a:ln>
            <a:solidFill>
              <a:schemeClr val="tx1"/>
            </a:solidFill>
          </a:ln>
        </p:spPr>
        <p:txBody>
          <a:bodyPr wrap="square">
            <a:spAutoFit/>
          </a:bodyPr>
          <a:lstStyle/>
          <a:p>
            <a:pPr lvl="0"/>
            <a:r>
              <a:rPr lang="en-GB" sz="1600" b="1" dirty="0">
                <a:latin typeface="Segoe UI Variable Text" pitchFamily="2" charset="0"/>
              </a:rPr>
              <a:t>Layout:</a:t>
            </a:r>
            <a:r>
              <a:rPr lang="en-GB" sz="1600" dirty="0">
                <a:latin typeface="Segoe UI Variable Text" pitchFamily="2" charset="0"/>
              </a:rPr>
              <a:t> </a:t>
            </a:r>
          </a:p>
          <a:p>
            <a:pPr lvl="0"/>
            <a:r>
              <a:rPr lang="en-GB" sz="1600" dirty="0">
                <a:latin typeface="Segoe UI Variable Text" pitchFamily="2" charset="0"/>
              </a:rPr>
              <a:t>Central alignment of text inside the globe keeps the design focused and balanced.</a:t>
            </a:r>
          </a:p>
        </p:txBody>
      </p:sp>
      <p:cxnSp>
        <p:nvCxnSpPr>
          <p:cNvPr id="61" name="Straight Arrow Connector 60">
            <a:extLst>
              <a:ext uri="{FF2B5EF4-FFF2-40B4-BE49-F238E27FC236}">
                <a16:creationId xmlns:a16="http://schemas.microsoft.com/office/drawing/2014/main" id="{3C6C2649-AC26-5FF3-4E7A-3FE1598602BC}"/>
              </a:ext>
            </a:extLst>
          </p:cNvPr>
          <p:cNvCxnSpPr/>
          <p:nvPr/>
        </p:nvCxnSpPr>
        <p:spPr>
          <a:xfrm flipH="1" flipV="1">
            <a:off x="3017517" y="2544373"/>
            <a:ext cx="1211583" cy="582941"/>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62" name="Straight Arrow Connector 61">
            <a:extLst>
              <a:ext uri="{FF2B5EF4-FFF2-40B4-BE49-F238E27FC236}">
                <a16:creationId xmlns:a16="http://schemas.microsoft.com/office/drawing/2014/main" id="{77C401AB-EC85-B333-5D6B-60841605A3F3}"/>
              </a:ext>
            </a:extLst>
          </p:cNvPr>
          <p:cNvCxnSpPr>
            <a:cxnSpLocks/>
            <a:endCxn id="47" idx="3"/>
          </p:cNvCxnSpPr>
          <p:nvPr/>
        </p:nvCxnSpPr>
        <p:spPr>
          <a:xfrm flipH="1">
            <a:off x="3017518" y="3679820"/>
            <a:ext cx="1383032" cy="0"/>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027" name="Straight Arrow Connector 1026">
            <a:extLst>
              <a:ext uri="{FF2B5EF4-FFF2-40B4-BE49-F238E27FC236}">
                <a16:creationId xmlns:a16="http://schemas.microsoft.com/office/drawing/2014/main" id="{41D51A3F-2BE2-31F0-8C77-C5A2764954A7}"/>
              </a:ext>
            </a:extLst>
          </p:cNvPr>
          <p:cNvCxnSpPr>
            <a:cxnSpLocks/>
            <a:endCxn id="55" idx="3"/>
          </p:cNvCxnSpPr>
          <p:nvPr/>
        </p:nvCxnSpPr>
        <p:spPr>
          <a:xfrm flipH="1">
            <a:off x="3017517" y="4426274"/>
            <a:ext cx="1668783" cy="599785"/>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030" name="Straight Arrow Connector 1029">
            <a:extLst>
              <a:ext uri="{FF2B5EF4-FFF2-40B4-BE49-F238E27FC236}">
                <a16:creationId xmlns:a16="http://schemas.microsoft.com/office/drawing/2014/main" id="{CE189B2B-583E-E188-F78D-5CC3373BC19B}"/>
              </a:ext>
            </a:extLst>
          </p:cNvPr>
          <p:cNvCxnSpPr>
            <a:cxnSpLocks/>
            <a:endCxn id="58" idx="0"/>
          </p:cNvCxnSpPr>
          <p:nvPr/>
        </p:nvCxnSpPr>
        <p:spPr>
          <a:xfrm flipH="1">
            <a:off x="4318320" y="4156321"/>
            <a:ext cx="676590" cy="874560"/>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033" name="Straight Arrow Connector 1032">
            <a:extLst>
              <a:ext uri="{FF2B5EF4-FFF2-40B4-BE49-F238E27FC236}">
                <a16:creationId xmlns:a16="http://schemas.microsoft.com/office/drawing/2014/main" id="{3008A032-0B7F-B787-1CDE-E018579B509C}"/>
              </a:ext>
            </a:extLst>
          </p:cNvPr>
          <p:cNvCxnSpPr>
            <a:cxnSpLocks/>
            <a:endCxn id="59" idx="0"/>
          </p:cNvCxnSpPr>
          <p:nvPr/>
        </p:nvCxnSpPr>
        <p:spPr>
          <a:xfrm>
            <a:off x="5619119" y="3429000"/>
            <a:ext cx="1686559" cy="1601881"/>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036" name="Straight Arrow Connector 1035">
            <a:extLst>
              <a:ext uri="{FF2B5EF4-FFF2-40B4-BE49-F238E27FC236}">
                <a16:creationId xmlns:a16="http://schemas.microsoft.com/office/drawing/2014/main" id="{565C9981-0903-4AED-E24D-9A0F4995B44B}"/>
              </a:ext>
            </a:extLst>
          </p:cNvPr>
          <p:cNvCxnSpPr>
            <a:cxnSpLocks/>
            <a:endCxn id="54" idx="1"/>
          </p:cNvCxnSpPr>
          <p:nvPr/>
        </p:nvCxnSpPr>
        <p:spPr>
          <a:xfrm>
            <a:off x="8194678" y="3821645"/>
            <a:ext cx="1137282" cy="1"/>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039" name="Straight Arrow Connector 1038">
            <a:extLst>
              <a:ext uri="{FF2B5EF4-FFF2-40B4-BE49-F238E27FC236}">
                <a16:creationId xmlns:a16="http://schemas.microsoft.com/office/drawing/2014/main" id="{C61AFA6B-D70A-312E-C24C-149106C8C218}"/>
              </a:ext>
            </a:extLst>
          </p:cNvPr>
          <p:cNvCxnSpPr>
            <a:cxnSpLocks/>
            <a:endCxn id="53" idx="1"/>
          </p:cNvCxnSpPr>
          <p:nvPr/>
        </p:nvCxnSpPr>
        <p:spPr>
          <a:xfrm flipV="1">
            <a:off x="7826378" y="1757696"/>
            <a:ext cx="1505582" cy="1124136"/>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861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ADA5E5E0-AD70-3A9E-8F4C-326F877EDCD3}"/>
              </a:ext>
            </a:extLst>
          </p:cNvPr>
          <p:cNvPicPr>
            <a:picLocks noChangeAspect="1"/>
          </p:cNvPicPr>
          <p:nvPr/>
        </p:nvPicPr>
        <p:blipFill>
          <a:blip r:embed="rId2"/>
          <a:srcRect t="11697" b="11649"/>
          <a:stretch>
            <a:fillRect/>
          </a:stretch>
        </p:blipFill>
        <p:spPr>
          <a:xfrm>
            <a:off x="6811922" y="3044264"/>
            <a:ext cx="3429716" cy="1619176"/>
          </a:xfrm>
          <a:prstGeom prst="rect">
            <a:avLst/>
          </a:prstGeom>
        </p:spPr>
      </p:pic>
      <p:sp>
        <p:nvSpPr>
          <p:cNvPr id="2" name="Rectangle 1">
            <a:extLst>
              <a:ext uri="{FF2B5EF4-FFF2-40B4-BE49-F238E27FC236}">
                <a16:creationId xmlns:a16="http://schemas.microsoft.com/office/drawing/2014/main" id="{E478E0C8-7CC8-E7AA-73EA-7C75AAB06E98}"/>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Logo</a:t>
            </a:r>
          </a:p>
        </p:txBody>
      </p:sp>
      <p:sp>
        <p:nvSpPr>
          <p:cNvPr id="4" name="TextBox 3">
            <a:extLst>
              <a:ext uri="{FF2B5EF4-FFF2-40B4-BE49-F238E27FC236}">
                <a16:creationId xmlns:a16="http://schemas.microsoft.com/office/drawing/2014/main" id="{59C611DB-85E8-0897-4644-10261BDB9BF7}"/>
              </a:ext>
            </a:extLst>
          </p:cNvPr>
          <p:cNvSpPr txBox="1"/>
          <p:nvPr/>
        </p:nvSpPr>
        <p:spPr>
          <a:xfrm>
            <a:off x="182880" y="1294180"/>
            <a:ext cx="7075170" cy="584775"/>
          </a:xfrm>
          <a:prstGeom prst="rect">
            <a:avLst/>
          </a:prstGeom>
          <a:solidFill>
            <a:schemeClr val="bg1">
              <a:lumMod val="95000"/>
            </a:schemeClr>
          </a:solidFill>
        </p:spPr>
        <p:txBody>
          <a:bodyPr wrap="square">
            <a:spAutoFit/>
          </a:bodyPr>
          <a:lstStyle/>
          <a:p>
            <a:r>
              <a:rPr lang="en-GB" sz="1600" dirty="0">
                <a:solidFill>
                  <a:schemeClr val="tx1"/>
                </a:solidFill>
                <a:latin typeface="Segoe UI Variable Text" pitchFamily="2" charset="0"/>
                <a:cs typeface="Segoe UI" panose="020B0502040204020203" pitchFamily="34" charset="0"/>
              </a:rPr>
              <a:t>A </a:t>
            </a:r>
            <a:r>
              <a:rPr lang="en-GB" sz="1600" b="1" dirty="0">
                <a:solidFill>
                  <a:schemeClr val="tx1"/>
                </a:solidFill>
                <a:latin typeface="Segoe UI Variable Text" pitchFamily="2" charset="0"/>
                <a:cs typeface="Segoe UI" panose="020B0502040204020203" pitchFamily="34" charset="0"/>
              </a:rPr>
              <a:t>logo</a:t>
            </a:r>
            <a:r>
              <a:rPr lang="en-GB" sz="1600" dirty="0">
                <a:solidFill>
                  <a:schemeClr val="tx1"/>
                </a:solidFill>
                <a:latin typeface="Segoe UI Variable Text" pitchFamily="2" charset="0"/>
                <a:cs typeface="Segoe UI" panose="020B0502040204020203" pitchFamily="34" charset="0"/>
              </a:rPr>
              <a:t> is a visual symbol which helps people instantly recognise the brand. It’s designed reflect a company's identity, values, and personality.</a:t>
            </a:r>
          </a:p>
        </p:txBody>
      </p:sp>
      <p:sp>
        <p:nvSpPr>
          <p:cNvPr id="14" name="TextBox 13">
            <a:extLst>
              <a:ext uri="{FF2B5EF4-FFF2-40B4-BE49-F238E27FC236}">
                <a16:creationId xmlns:a16="http://schemas.microsoft.com/office/drawing/2014/main" id="{DD36EB0F-4CDC-4DD1-DD67-D75F02C8A961}"/>
              </a:ext>
            </a:extLst>
          </p:cNvPr>
          <p:cNvSpPr txBox="1"/>
          <p:nvPr/>
        </p:nvSpPr>
        <p:spPr>
          <a:xfrm>
            <a:off x="7418071" y="1311525"/>
            <a:ext cx="4566284" cy="338554"/>
          </a:xfrm>
          <a:prstGeom prst="rect">
            <a:avLst/>
          </a:prstGeom>
          <a:solidFill>
            <a:schemeClr val="bg1">
              <a:lumMod val="95000"/>
            </a:schemeClr>
          </a:solidFill>
        </p:spPr>
        <p:txBody>
          <a:bodyPr wrap="square">
            <a:spAutoFit/>
          </a:bodyPr>
          <a:lstStyle/>
          <a:p>
            <a:pPr algn="ctr"/>
            <a:r>
              <a:rPr lang="en-GB" sz="1600" b="1" dirty="0">
                <a:solidFill>
                  <a:schemeClr val="tx1"/>
                </a:solidFill>
                <a:latin typeface="Segoe UI Variable Text" pitchFamily="2" charset="0"/>
                <a:cs typeface="Segoe UI" panose="020B0502040204020203" pitchFamily="34" charset="0"/>
              </a:rPr>
              <a:t>Worked example</a:t>
            </a:r>
          </a:p>
        </p:txBody>
      </p:sp>
      <p:pic>
        <p:nvPicPr>
          <p:cNvPr id="29" name="Picture 28">
            <a:extLst>
              <a:ext uri="{FF2B5EF4-FFF2-40B4-BE49-F238E27FC236}">
                <a16:creationId xmlns:a16="http://schemas.microsoft.com/office/drawing/2014/main" id="{02BB213D-2026-8A2D-C10B-DABEE4F0E3B3}"/>
              </a:ext>
            </a:extLst>
          </p:cNvPr>
          <p:cNvPicPr>
            <a:picLocks noChangeAspect="1"/>
          </p:cNvPicPr>
          <p:nvPr/>
        </p:nvPicPr>
        <p:blipFill>
          <a:blip r:embed="rId3"/>
          <a:stretch>
            <a:fillRect/>
          </a:stretch>
        </p:blipFill>
        <p:spPr>
          <a:xfrm>
            <a:off x="7879113" y="663393"/>
            <a:ext cx="567656" cy="567656"/>
          </a:xfrm>
          <a:prstGeom prst="rect">
            <a:avLst/>
          </a:prstGeom>
        </p:spPr>
      </p:pic>
      <p:sp>
        <p:nvSpPr>
          <p:cNvPr id="32" name="TextBox 31">
            <a:extLst>
              <a:ext uri="{FF2B5EF4-FFF2-40B4-BE49-F238E27FC236}">
                <a16:creationId xmlns:a16="http://schemas.microsoft.com/office/drawing/2014/main" id="{8F788508-9960-B822-DD2F-67FE0A07E497}"/>
              </a:ext>
            </a:extLst>
          </p:cNvPr>
          <p:cNvSpPr txBox="1"/>
          <p:nvPr/>
        </p:nvSpPr>
        <p:spPr>
          <a:xfrm>
            <a:off x="8526780" y="606223"/>
            <a:ext cx="3554190" cy="584775"/>
          </a:xfrm>
          <a:prstGeom prst="rect">
            <a:avLst/>
          </a:prstGeom>
          <a:noFill/>
        </p:spPr>
        <p:txBody>
          <a:bodyPr wrap="square">
            <a:spAutoFit/>
          </a:bodyPr>
          <a:lstStyle/>
          <a:p>
            <a:r>
              <a:rPr lang="en-GB" sz="1600" b="1" dirty="0">
                <a:latin typeface="Segoe UI Variable Text" pitchFamily="2" charset="0"/>
              </a:rPr>
              <a:t>Activity</a:t>
            </a:r>
          </a:p>
          <a:p>
            <a:r>
              <a:rPr lang="en-GB" sz="1600" dirty="0">
                <a:latin typeface="Segoe UI Variable Text" pitchFamily="2" charset="0"/>
              </a:rPr>
              <a:t>Read the assignment brief</a:t>
            </a:r>
          </a:p>
        </p:txBody>
      </p:sp>
      <p:sp>
        <p:nvSpPr>
          <p:cNvPr id="33" name="TextBox 32">
            <a:extLst>
              <a:ext uri="{FF2B5EF4-FFF2-40B4-BE49-F238E27FC236}">
                <a16:creationId xmlns:a16="http://schemas.microsoft.com/office/drawing/2014/main" id="{2FD18EF7-66FA-8F87-2480-91D879D11742}"/>
              </a:ext>
            </a:extLst>
          </p:cNvPr>
          <p:cNvSpPr txBox="1"/>
          <p:nvPr/>
        </p:nvSpPr>
        <p:spPr>
          <a:xfrm>
            <a:off x="182880" y="2077908"/>
            <a:ext cx="3966210" cy="4031873"/>
          </a:xfrm>
          <a:prstGeom prst="rect">
            <a:avLst/>
          </a:prstGeom>
          <a:solidFill>
            <a:schemeClr val="bg1">
              <a:lumMod val="85000"/>
            </a:schemeClr>
          </a:solidFill>
        </p:spPr>
        <p:txBody>
          <a:bodyPr wrap="square">
            <a:spAutoFit/>
          </a:bodyPr>
          <a:lstStyle/>
          <a:p>
            <a:r>
              <a:rPr lang="en-GB" sz="1600" b="1" dirty="0">
                <a:latin typeface="Segoe UI Variable Text" pitchFamily="2" charset="0"/>
                <a:cs typeface="Segoe UI" panose="020B0502040204020203" pitchFamily="34" charset="0"/>
              </a:rPr>
              <a:t>How to create a ‘well-designed’ logo</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Easy to recognise and remember.</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Works well at any size (from business cards to billboards).</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Avoids unnecessary detail.</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Reflects the brand’s identity, values, and target audience.</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Appropriate for the industry and message (e.g., playful for a toy brand, sleek for a tech company).</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Looks good in colour, black and white, and grayscale.</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Works across different media (print, digital, merchandise, etc.).</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Scalable without losing clarity.</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Fits with the chosen visual identity.</a:t>
            </a:r>
          </a:p>
        </p:txBody>
      </p:sp>
      <p:sp>
        <p:nvSpPr>
          <p:cNvPr id="5" name="TextBox 4">
            <a:extLst>
              <a:ext uri="{FF2B5EF4-FFF2-40B4-BE49-F238E27FC236}">
                <a16:creationId xmlns:a16="http://schemas.microsoft.com/office/drawing/2014/main" id="{EC30F19A-A259-2615-F282-76B608D11604}"/>
              </a:ext>
            </a:extLst>
          </p:cNvPr>
          <p:cNvSpPr txBox="1"/>
          <p:nvPr/>
        </p:nvSpPr>
        <p:spPr>
          <a:xfrm>
            <a:off x="4343400" y="1985782"/>
            <a:ext cx="3371849" cy="523220"/>
          </a:xfrm>
          <a:prstGeom prst="rect">
            <a:avLst/>
          </a:prstGeom>
          <a:noFill/>
        </p:spPr>
        <p:txBody>
          <a:bodyPr wrap="square">
            <a:spAutoFit/>
          </a:bodyPr>
          <a:lstStyle/>
          <a:p>
            <a:r>
              <a:rPr lang="en-GB" sz="1400" dirty="0">
                <a:latin typeface="Segoe UI Variable Text" pitchFamily="2" charset="0"/>
              </a:rPr>
              <a:t>The logo uses clean, lowercase text with a simple typeface. .</a:t>
            </a:r>
          </a:p>
        </p:txBody>
      </p:sp>
      <p:sp>
        <p:nvSpPr>
          <p:cNvPr id="6" name="TextBox 5">
            <a:extLst>
              <a:ext uri="{FF2B5EF4-FFF2-40B4-BE49-F238E27FC236}">
                <a16:creationId xmlns:a16="http://schemas.microsoft.com/office/drawing/2014/main" id="{19F62A8A-63B4-60E6-9026-04AAFA142550}"/>
              </a:ext>
            </a:extLst>
          </p:cNvPr>
          <p:cNvSpPr txBox="1"/>
          <p:nvPr/>
        </p:nvSpPr>
        <p:spPr>
          <a:xfrm>
            <a:off x="4331255" y="2847557"/>
            <a:ext cx="2068829" cy="738664"/>
          </a:xfrm>
          <a:prstGeom prst="rect">
            <a:avLst/>
          </a:prstGeom>
          <a:noFill/>
        </p:spPr>
        <p:txBody>
          <a:bodyPr wrap="square">
            <a:spAutoFit/>
          </a:bodyPr>
          <a:lstStyle/>
          <a:p>
            <a:r>
              <a:rPr lang="en-GB" sz="1400" dirty="0">
                <a:latin typeface="Segoe UI Variable Text" pitchFamily="2" charset="0"/>
              </a:rPr>
              <a:t>An arrow curves from the “a” to the “z”, forming a subtle smile.</a:t>
            </a:r>
          </a:p>
        </p:txBody>
      </p:sp>
      <p:sp>
        <p:nvSpPr>
          <p:cNvPr id="8" name="TextBox 7">
            <a:extLst>
              <a:ext uri="{FF2B5EF4-FFF2-40B4-BE49-F238E27FC236}">
                <a16:creationId xmlns:a16="http://schemas.microsoft.com/office/drawing/2014/main" id="{B1E6A7EA-90D4-E98F-1BD6-D6FFF4AE2A47}"/>
              </a:ext>
            </a:extLst>
          </p:cNvPr>
          <p:cNvSpPr txBox="1"/>
          <p:nvPr/>
        </p:nvSpPr>
        <p:spPr>
          <a:xfrm>
            <a:off x="8715375" y="2057578"/>
            <a:ext cx="3269251" cy="523220"/>
          </a:xfrm>
          <a:prstGeom prst="rect">
            <a:avLst/>
          </a:prstGeom>
          <a:noFill/>
        </p:spPr>
        <p:txBody>
          <a:bodyPr wrap="square">
            <a:spAutoFit/>
          </a:bodyPr>
          <a:lstStyle/>
          <a:p>
            <a:r>
              <a:rPr lang="en-GB" sz="1400" dirty="0">
                <a:latin typeface="Segoe UI Variable Text" pitchFamily="2" charset="0"/>
              </a:rPr>
              <a:t>Works well in black and white, grayscale, or with colour.</a:t>
            </a:r>
          </a:p>
        </p:txBody>
      </p:sp>
      <p:sp>
        <p:nvSpPr>
          <p:cNvPr id="10" name="TextBox 9">
            <a:extLst>
              <a:ext uri="{FF2B5EF4-FFF2-40B4-BE49-F238E27FC236}">
                <a16:creationId xmlns:a16="http://schemas.microsoft.com/office/drawing/2014/main" id="{3155D476-CA7E-D14A-1401-74D401CEAFDB}"/>
              </a:ext>
            </a:extLst>
          </p:cNvPr>
          <p:cNvSpPr txBox="1"/>
          <p:nvPr/>
        </p:nvSpPr>
        <p:spPr>
          <a:xfrm>
            <a:off x="9061134" y="5192109"/>
            <a:ext cx="2923221" cy="738664"/>
          </a:xfrm>
          <a:prstGeom prst="rect">
            <a:avLst/>
          </a:prstGeom>
          <a:noFill/>
        </p:spPr>
        <p:txBody>
          <a:bodyPr wrap="square">
            <a:spAutoFit/>
          </a:bodyPr>
          <a:lstStyle/>
          <a:p>
            <a:r>
              <a:rPr lang="en-GB" sz="1400" dirty="0">
                <a:latin typeface="Segoe UI Variable Text" pitchFamily="2" charset="0"/>
              </a:rPr>
              <a:t>The smile represents customer satisfaction, fast service, and a friendly brand personality.</a:t>
            </a:r>
          </a:p>
        </p:txBody>
      </p:sp>
      <p:sp>
        <p:nvSpPr>
          <p:cNvPr id="15" name="TextBox 14">
            <a:extLst>
              <a:ext uri="{FF2B5EF4-FFF2-40B4-BE49-F238E27FC236}">
                <a16:creationId xmlns:a16="http://schemas.microsoft.com/office/drawing/2014/main" id="{7877DFBA-A614-6940-78A7-D79D0C32982B}"/>
              </a:ext>
            </a:extLst>
          </p:cNvPr>
          <p:cNvSpPr txBox="1"/>
          <p:nvPr/>
        </p:nvSpPr>
        <p:spPr>
          <a:xfrm>
            <a:off x="5936812" y="5299831"/>
            <a:ext cx="2589968" cy="738664"/>
          </a:xfrm>
          <a:prstGeom prst="rect">
            <a:avLst/>
          </a:prstGeom>
          <a:noFill/>
        </p:spPr>
        <p:txBody>
          <a:bodyPr wrap="square">
            <a:spAutoFit/>
          </a:bodyPr>
          <a:lstStyle/>
          <a:p>
            <a:r>
              <a:rPr lang="en-GB" sz="1400" dirty="0">
                <a:latin typeface="Segoe UI Variable Text" pitchFamily="2" charset="0"/>
              </a:rPr>
              <a:t>The arrow from “a” to “z” cleverly suggests that Amazon sells everything, from A to Z.</a:t>
            </a:r>
          </a:p>
        </p:txBody>
      </p:sp>
      <p:cxnSp>
        <p:nvCxnSpPr>
          <p:cNvPr id="17" name="Straight Arrow Connector 16">
            <a:extLst>
              <a:ext uri="{FF2B5EF4-FFF2-40B4-BE49-F238E27FC236}">
                <a16:creationId xmlns:a16="http://schemas.microsoft.com/office/drawing/2014/main" id="{65C26F46-AE4F-2D2A-ECF8-37F0B484D6C0}"/>
              </a:ext>
            </a:extLst>
          </p:cNvPr>
          <p:cNvCxnSpPr/>
          <p:nvPr/>
        </p:nvCxnSpPr>
        <p:spPr>
          <a:xfrm flipV="1">
            <a:off x="9701213" y="2580798"/>
            <a:ext cx="128587" cy="68845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942EB095-A29E-7248-3A48-1A8CC3604A0E}"/>
              </a:ext>
            </a:extLst>
          </p:cNvPr>
          <p:cNvCxnSpPr>
            <a:cxnSpLocks/>
          </p:cNvCxnSpPr>
          <p:nvPr/>
        </p:nvCxnSpPr>
        <p:spPr>
          <a:xfrm>
            <a:off x="8715375" y="4474526"/>
            <a:ext cx="441485" cy="528669"/>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A7D08D55-311B-9C6B-36A2-5F7E83F66E9D}"/>
              </a:ext>
            </a:extLst>
          </p:cNvPr>
          <p:cNvCxnSpPr>
            <a:cxnSpLocks/>
          </p:cNvCxnSpPr>
          <p:nvPr/>
        </p:nvCxnSpPr>
        <p:spPr>
          <a:xfrm flipH="1">
            <a:off x="7630597" y="4285611"/>
            <a:ext cx="84652" cy="841295"/>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82C689D5-9A3F-46ED-F3EC-86879FD02B43}"/>
              </a:ext>
            </a:extLst>
          </p:cNvPr>
          <p:cNvSpPr txBox="1"/>
          <p:nvPr/>
        </p:nvSpPr>
        <p:spPr>
          <a:xfrm>
            <a:off x="10430233" y="3116060"/>
            <a:ext cx="1650737" cy="1169551"/>
          </a:xfrm>
          <a:prstGeom prst="rect">
            <a:avLst/>
          </a:prstGeom>
          <a:noFill/>
        </p:spPr>
        <p:txBody>
          <a:bodyPr wrap="square">
            <a:spAutoFit/>
          </a:bodyPr>
          <a:lstStyle/>
          <a:p>
            <a:r>
              <a:rPr lang="en-GB" sz="1400" dirty="0">
                <a:latin typeface="Segoe UI Variable Text" pitchFamily="2" charset="0"/>
              </a:rPr>
              <a:t>Looks great at all sizes. from website headers to delivery boxes and app icons.</a:t>
            </a:r>
          </a:p>
        </p:txBody>
      </p:sp>
      <p:sp>
        <p:nvSpPr>
          <p:cNvPr id="35" name="TextBox 34">
            <a:extLst>
              <a:ext uri="{FF2B5EF4-FFF2-40B4-BE49-F238E27FC236}">
                <a16:creationId xmlns:a16="http://schemas.microsoft.com/office/drawing/2014/main" id="{351F36E6-0756-D915-9158-03CEB08B0DCB}"/>
              </a:ext>
            </a:extLst>
          </p:cNvPr>
          <p:cNvSpPr txBox="1"/>
          <p:nvPr/>
        </p:nvSpPr>
        <p:spPr>
          <a:xfrm>
            <a:off x="4331255" y="3890486"/>
            <a:ext cx="2434590" cy="738664"/>
          </a:xfrm>
          <a:prstGeom prst="rect">
            <a:avLst/>
          </a:prstGeom>
          <a:noFill/>
        </p:spPr>
        <p:txBody>
          <a:bodyPr wrap="square">
            <a:spAutoFit/>
          </a:bodyPr>
          <a:lstStyle/>
          <a:p>
            <a:r>
              <a:rPr lang="en-GB" sz="1400" dirty="0">
                <a:latin typeface="Segoe UI Variable Text" pitchFamily="2" charset="0"/>
              </a:rPr>
              <a:t>Minimal design makes it instantly recognisable across all platforms.</a:t>
            </a:r>
          </a:p>
        </p:txBody>
      </p:sp>
      <p:cxnSp>
        <p:nvCxnSpPr>
          <p:cNvPr id="36" name="Straight Arrow Connector 35">
            <a:extLst>
              <a:ext uri="{FF2B5EF4-FFF2-40B4-BE49-F238E27FC236}">
                <a16:creationId xmlns:a16="http://schemas.microsoft.com/office/drawing/2014/main" id="{9E83A9ED-52EF-652B-7D1E-45509EE3C2AD}"/>
              </a:ext>
            </a:extLst>
          </p:cNvPr>
          <p:cNvCxnSpPr>
            <a:cxnSpLocks/>
          </p:cNvCxnSpPr>
          <p:nvPr/>
        </p:nvCxnSpPr>
        <p:spPr>
          <a:xfrm flipH="1" flipV="1">
            <a:off x="6217027" y="3216889"/>
            <a:ext cx="737413" cy="210131"/>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52451AD2-FE18-8D6C-B35D-DBED72FC7077}"/>
              </a:ext>
            </a:extLst>
          </p:cNvPr>
          <p:cNvCxnSpPr>
            <a:cxnSpLocks/>
          </p:cNvCxnSpPr>
          <p:nvPr/>
        </p:nvCxnSpPr>
        <p:spPr>
          <a:xfrm flipH="1">
            <a:off x="6544598" y="3924776"/>
            <a:ext cx="455919" cy="124911"/>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BFEDC305-EF33-3A9F-C266-C25120FC4066}"/>
              </a:ext>
            </a:extLst>
          </p:cNvPr>
          <p:cNvCxnSpPr>
            <a:cxnSpLocks/>
          </p:cNvCxnSpPr>
          <p:nvPr/>
        </p:nvCxnSpPr>
        <p:spPr>
          <a:xfrm flipH="1" flipV="1">
            <a:off x="7231796" y="2615829"/>
            <a:ext cx="483453" cy="811191"/>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ECCB974A-2626-BB03-C314-9CD31E93B71D}"/>
              </a:ext>
            </a:extLst>
          </p:cNvPr>
          <p:cNvCxnSpPr>
            <a:cxnSpLocks/>
          </p:cNvCxnSpPr>
          <p:nvPr/>
        </p:nvCxnSpPr>
        <p:spPr>
          <a:xfrm>
            <a:off x="10047626" y="3677976"/>
            <a:ext cx="382607" cy="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1919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5C4D86-8F89-5F11-EB44-E4550711F905}"/>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Visual identity design style</a:t>
            </a:r>
          </a:p>
        </p:txBody>
      </p:sp>
      <p:sp>
        <p:nvSpPr>
          <p:cNvPr id="3" name="TextBox 2">
            <a:extLst>
              <a:ext uri="{FF2B5EF4-FFF2-40B4-BE49-F238E27FC236}">
                <a16:creationId xmlns:a16="http://schemas.microsoft.com/office/drawing/2014/main" id="{82330C62-56A1-881A-071E-5817C3E0C999}"/>
              </a:ext>
            </a:extLst>
          </p:cNvPr>
          <p:cNvSpPr txBox="1"/>
          <p:nvPr/>
        </p:nvSpPr>
        <p:spPr>
          <a:xfrm>
            <a:off x="182880" y="1294180"/>
            <a:ext cx="6058726" cy="584775"/>
          </a:xfrm>
          <a:prstGeom prst="rect">
            <a:avLst/>
          </a:prstGeom>
          <a:solidFill>
            <a:schemeClr val="bg1">
              <a:lumMod val="95000"/>
            </a:schemeClr>
          </a:solidFill>
        </p:spPr>
        <p:txBody>
          <a:bodyPr wrap="square">
            <a:spAutoFit/>
          </a:bodyPr>
          <a:lstStyle/>
          <a:p>
            <a:r>
              <a:rPr lang="en-GB" sz="1600" dirty="0">
                <a:latin typeface="Segoe UI Variable Text" pitchFamily="2" charset="0"/>
                <a:cs typeface="Segoe UI" panose="020B0502040204020203" pitchFamily="34" charset="0"/>
              </a:rPr>
              <a:t>The </a:t>
            </a:r>
            <a:r>
              <a:rPr lang="en-GB" sz="1600" b="1" dirty="0">
                <a:latin typeface="Segoe UI Variable Text" pitchFamily="2" charset="0"/>
                <a:cs typeface="Segoe UI" panose="020B0502040204020203" pitchFamily="34" charset="0"/>
              </a:rPr>
              <a:t>design style </a:t>
            </a:r>
            <a:r>
              <a:rPr lang="en-GB" sz="1600" dirty="0">
                <a:latin typeface="Segoe UI Variable Text" pitchFamily="2" charset="0"/>
                <a:cs typeface="Segoe UI" panose="020B0502040204020203" pitchFamily="34" charset="0"/>
              </a:rPr>
              <a:t>of the visual identity is influenced by the brands type; it’s values and their positioning within the market.</a:t>
            </a:r>
            <a:endParaRPr lang="en-GB" sz="1600" dirty="0">
              <a:solidFill>
                <a:schemeClr val="tx1"/>
              </a:solidFill>
              <a:latin typeface="Segoe UI Variable Text" pitchFamily="2" charset="0"/>
              <a:cs typeface="Segoe UI" panose="020B0502040204020203" pitchFamily="34" charset="0"/>
            </a:endParaRPr>
          </a:p>
        </p:txBody>
      </p:sp>
      <p:sp>
        <p:nvSpPr>
          <p:cNvPr id="5" name="TextBox 4">
            <a:extLst>
              <a:ext uri="{FF2B5EF4-FFF2-40B4-BE49-F238E27FC236}">
                <a16:creationId xmlns:a16="http://schemas.microsoft.com/office/drawing/2014/main" id="{4081A8B0-3C79-4B56-9BC2-2469CC60D342}"/>
              </a:ext>
            </a:extLst>
          </p:cNvPr>
          <p:cNvSpPr txBox="1"/>
          <p:nvPr/>
        </p:nvSpPr>
        <p:spPr>
          <a:xfrm>
            <a:off x="6617967" y="1043456"/>
            <a:ext cx="5311271" cy="338554"/>
          </a:xfrm>
          <a:prstGeom prst="rect">
            <a:avLst/>
          </a:prstGeom>
          <a:solidFill>
            <a:schemeClr val="bg1">
              <a:lumMod val="95000"/>
            </a:schemeClr>
          </a:solidFill>
          <a:ln>
            <a:solidFill>
              <a:schemeClr val="bg1">
                <a:lumMod val="95000"/>
              </a:schemeClr>
            </a:solidFill>
          </a:ln>
        </p:spPr>
        <p:txBody>
          <a:bodyPr wrap="square" rtlCol="0">
            <a:spAutoFit/>
          </a:bodyPr>
          <a:lstStyle/>
          <a:p>
            <a:pPr algn="ctr"/>
            <a:r>
              <a:rPr lang="en-GB" sz="1600" b="1" dirty="0">
                <a:latin typeface="Segoe UI Variable Text" pitchFamily="2" charset="0"/>
                <a:cs typeface="Segoe UI" panose="020B0502040204020203" pitchFamily="34" charset="0"/>
              </a:rPr>
              <a:t>Learning in Context - Tesla</a:t>
            </a:r>
            <a:endParaRPr lang="en-GB" sz="1600" dirty="0">
              <a:latin typeface="Segoe UI Variable Text" pitchFamily="2" charset="0"/>
              <a:cs typeface="Segoe UI" panose="020B0502040204020203" pitchFamily="34" charset="0"/>
            </a:endParaRPr>
          </a:p>
        </p:txBody>
      </p:sp>
      <p:graphicFrame>
        <p:nvGraphicFramePr>
          <p:cNvPr id="4" name="Table 3">
            <a:extLst>
              <a:ext uri="{FF2B5EF4-FFF2-40B4-BE49-F238E27FC236}">
                <a16:creationId xmlns:a16="http://schemas.microsoft.com/office/drawing/2014/main" id="{F722CCF4-8170-379C-89E0-18715F962DCD}"/>
              </a:ext>
            </a:extLst>
          </p:cNvPr>
          <p:cNvGraphicFramePr>
            <a:graphicFrameLocks noGrp="1"/>
          </p:cNvGraphicFramePr>
          <p:nvPr>
            <p:extLst>
              <p:ext uri="{D42A27DB-BD31-4B8C-83A1-F6EECF244321}">
                <p14:modId xmlns:p14="http://schemas.microsoft.com/office/powerpoint/2010/main" val="1402373618"/>
              </p:ext>
            </p:extLst>
          </p:nvPr>
        </p:nvGraphicFramePr>
        <p:xfrm>
          <a:off x="228601" y="2026130"/>
          <a:ext cx="6013005" cy="2413000"/>
        </p:xfrm>
        <a:graphic>
          <a:graphicData uri="http://schemas.openxmlformats.org/drawingml/2006/table">
            <a:tbl>
              <a:tblPr firstRow="1" bandRow="1">
                <a:tableStyleId>{5940675A-B579-460E-94D1-54222C63F5DA}</a:tableStyleId>
              </a:tblPr>
              <a:tblGrid>
                <a:gridCol w="2004335">
                  <a:extLst>
                    <a:ext uri="{9D8B030D-6E8A-4147-A177-3AD203B41FA5}">
                      <a16:colId xmlns:a16="http://schemas.microsoft.com/office/drawing/2014/main" val="1846759382"/>
                    </a:ext>
                  </a:extLst>
                </a:gridCol>
                <a:gridCol w="2004335">
                  <a:extLst>
                    <a:ext uri="{9D8B030D-6E8A-4147-A177-3AD203B41FA5}">
                      <a16:colId xmlns:a16="http://schemas.microsoft.com/office/drawing/2014/main" val="885923006"/>
                    </a:ext>
                  </a:extLst>
                </a:gridCol>
                <a:gridCol w="2004335">
                  <a:extLst>
                    <a:ext uri="{9D8B030D-6E8A-4147-A177-3AD203B41FA5}">
                      <a16:colId xmlns:a16="http://schemas.microsoft.com/office/drawing/2014/main" val="3220551411"/>
                    </a:ext>
                  </a:extLst>
                </a:gridCol>
              </a:tblGrid>
              <a:tr h="370840">
                <a:tc>
                  <a:txBody>
                    <a:bodyPr/>
                    <a:lstStyle/>
                    <a:p>
                      <a:pPr algn="ctr"/>
                      <a:r>
                        <a:rPr lang="en-GB" sz="1600" b="1" dirty="0">
                          <a:latin typeface="Segoe UI Variable Text" pitchFamily="2" charset="0"/>
                        </a:rPr>
                        <a:t>Brand type</a:t>
                      </a:r>
                    </a:p>
                  </a:txBody>
                  <a:tcPr>
                    <a:solidFill>
                      <a:schemeClr val="bg1">
                        <a:lumMod val="85000"/>
                      </a:schemeClr>
                    </a:solidFill>
                  </a:tcPr>
                </a:tc>
                <a:tc>
                  <a:txBody>
                    <a:bodyPr/>
                    <a:lstStyle/>
                    <a:p>
                      <a:pPr algn="ctr"/>
                      <a:r>
                        <a:rPr lang="en-GB" sz="1600" b="1" dirty="0">
                          <a:latin typeface="Segoe UI Variable Text" pitchFamily="2" charset="0"/>
                        </a:rPr>
                        <a:t>Brand values</a:t>
                      </a:r>
                    </a:p>
                  </a:txBody>
                  <a:tcPr>
                    <a:solidFill>
                      <a:schemeClr val="bg1">
                        <a:lumMod val="85000"/>
                      </a:schemeClr>
                    </a:solidFill>
                  </a:tcPr>
                </a:tc>
                <a:tc>
                  <a:txBody>
                    <a:bodyPr/>
                    <a:lstStyle/>
                    <a:p>
                      <a:pPr algn="ctr"/>
                      <a:r>
                        <a:rPr lang="en-GB" sz="1600" b="1" dirty="0">
                          <a:latin typeface="Segoe UI Variable Text" pitchFamily="2" charset="0"/>
                        </a:rPr>
                        <a:t>Brand positioning</a:t>
                      </a:r>
                    </a:p>
                  </a:txBody>
                  <a:tcPr>
                    <a:solidFill>
                      <a:schemeClr val="bg1">
                        <a:lumMod val="85000"/>
                      </a:schemeClr>
                    </a:solidFill>
                  </a:tcPr>
                </a:tc>
                <a:extLst>
                  <a:ext uri="{0D108BD9-81ED-4DB2-BD59-A6C34878D82A}">
                    <a16:rowId xmlns:a16="http://schemas.microsoft.com/office/drawing/2014/main" val="156990967"/>
                  </a:ext>
                </a:extLst>
              </a:tr>
              <a:tr h="370840">
                <a:tc>
                  <a:txBody>
                    <a:bodyPr/>
                    <a:lstStyle/>
                    <a:p>
                      <a:pPr algn="ctr"/>
                      <a:r>
                        <a:rPr lang="en-GB" sz="1600" dirty="0">
                          <a:latin typeface="Segoe UI Variable Text" pitchFamily="2" charset="0"/>
                        </a:rPr>
                        <a:t>The industry and nature of the business directly influence the style, tone, and complexity of the visual identity.</a:t>
                      </a:r>
                    </a:p>
                  </a:txBody>
                  <a:tcPr/>
                </a:tc>
                <a:tc>
                  <a:txBody>
                    <a:bodyPr/>
                    <a:lstStyle/>
                    <a:p>
                      <a:pPr algn="ctr"/>
                      <a:r>
                        <a:rPr lang="en-GB" sz="1600" dirty="0">
                          <a:latin typeface="Segoe UI Variable Text" pitchFamily="2" charset="0"/>
                        </a:rPr>
                        <a:t>A company’s beliefs and principles influence the tone and symbols used in its visuals.</a:t>
                      </a:r>
                    </a:p>
                  </a:txBody>
                  <a:tcPr>
                    <a:solidFill>
                      <a:schemeClr val="accent4">
                        <a:lumMod val="20000"/>
                        <a:lumOff val="80000"/>
                      </a:schemeClr>
                    </a:solidFill>
                  </a:tcPr>
                </a:tc>
                <a:tc>
                  <a:txBody>
                    <a:bodyPr/>
                    <a:lstStyle/>
                    <a:p>
                      <a:pPr algn="ctr"/>
                      <a:r>
                        <a:rPr lang="en-GB" sz="1600" dirty="0">
                          <a:latin typeface="Segoe UI Variable Text" pitchFamily="2" charset="0"/>
                        </a:rPr>
                        <a:t>How a brand positions itself in the market (economy, mid-range and high-end) determines the visual sophistication and message focus.</a:t>
                      </a:r>
                    </a:p>
                  </a:txBody>
                  <a:tcPr/>
                </a:tc>
                <a:extLst>
                  <a:ext uri="{0D108BD9-81ED-4DB2-BD59-A6C34878D82A}">
                    <a16:rowId xmlns:a16="http://schemas.microsoft.com/office/drawing/2014/main" val="3853851393"/>
                  </a:ext>
                </a:extLst>
              </a:tr>
            </a:tbl>
          </a:graphicData>
        </a:graphic>
      </p:graphicFrame>
      <p:pic>
        <p:nvPicPr>
          <p:cNvPr id="6" name="Picture 5">
            <a:extLst>
              <a:ext uri="{FF2B5EF4-FFF2-40B4-BE49-F238E27FC236}">
                <a16:creationId xmlns:a16="http://schemas.microsoft.com/office/drawing/2014/main" id="{9493C69F-BF20-3AE5-04AA-962DC2F2BF2D}"/>
              </a:ext>
            </a:extLst>
          </p:cNvPr>
          <p:cNvPicPr>
            <a:picLocks noChangeAspect="1"/>
          </p:cNvPicPr>
          <p:nvPr/>
        </p:nvPicPr>
        <p:blipFill>
          <a:blip r:embed="rId2"/>
          <a:stretch>
            <a:fillRect/>
          </a:stretch>
        </p:blipFill>
        <p:spPr>
          <a:xfrm>
            <a:off x="6617968" y="2219172"/>
            <a:ext cx="5345429" cy="3545802"/>
          </a:xfrm>
          <a:prstGeom prst="rect">
            <a:avLst/>
          </a:prstGeom>
        </p:spPr>
      </p:pic>
      <p:pic>
        <p:nvPicPr>
          <p:cNvPr id="10" name="Picture 9">
            <a:extLst>
              <a:ext uri="{FF2B5EF4-FFF2-40B4-BE49-F238E27FC236}">
                <a16:creationId xmlns:a16="http://schemas.microsoft.com/office/drawing/2014/main" id="{07F18DC6-4DBD-A0BE-1627-49E74F31D955}"/>
              </a:ext>
            </a:extLst>
          </p:cNvPr>
          <p:cNvPicPr>
            <a:picLocks noChangeAspect="1"/>
          </p:cNvPicPr>
          <p:nvPr/>
        </p:nvPicPr>
        <p:blipFill>
          <a:blip r:embed="rId3"/>
          <a:stretch>
            <a:fillRect/>
          </a:stretch>
        </p:blipFill>
        <p:spPr>
          <a:xfrm>
            <a:off x="228601" y="4719687"/>
            <a:ext cx="567656" cy="567656"/>
          </a:xfrm>
          <a:prstGeom prst="rect">
            <a:avLst/>
          </a:prstGeom>
        </p:spPr>
      </p:pic>
      <p:sp>
        <p:nvSpPr>
          <p:cNvPr id="12" name="TextBox 11">
            <a:extLst>
              <a:ext uri="{FF2B5EF4-FFF2-40B4-BE49-F238E27FC236}">
                <a16:creationId xmlns:a16="http://schemas.microsoft.com/office/drawing/2014/main" id="{AEF5AE33-E21F-38D3-1982-A18F3BEC08EF}"/>
              </a:ext>
            </a:extLst>
          </p:cNvPr>
          <p:cNvSpPr txBox="1"/>
          <p:nvPr/>
        </p:nvSpPr>
        <p:spPr>
          <a:xfrm>
            <a:off x="916014" y="4657209"/>
            <a:ext cx="5439066" cy="1323439"/>
          </a:xfrm>
          <a:prstGeom prst="rect">
            <a:avLst/>
          </a:prstGeom>
          <a:noFill/>
        </p:spPr>
        <p:txBody>
          <a:bodyPr wrap="square">
            <a:spAutoFit/>
          </a:bodyPr>
          <a:lstStyle/>
          <a:p>
            <a:r>
              <a:rPr lang="en-GB" sz="1600" b="1" dirty="0">
                <a:latin typeface="Segoe UI Variable Text" pitchFamily="2" charset="0"/>
              </a:rPr>
              <a:t>Activity</a:t>
            </a:r>
          </a:p>
          <a:p>
            <a:pPr marL="342900" indent="-342900">
              <a:buFont typeface="+mj-lt"/>
              <a:buAutoNum type="arabicPeriod"/>
            </a:pPr>
            <a:r>
              <a:rPr lang="en-GB" sz="1600" dirty="0">
                <a:latin typeface="Segoe UI Variable Text" pitchFamily="2" charset="0"/>
              </a:rPr>
              <a:t>How are the brand values reflected in Tesla’s visual identity design?</a:t>
            </a:r>
          </a:p>
          <a:p>
            <a:pPr marL="342900" indent="-342900">
              <a:buFont typeface="+mj-lt"/>
              <a:buAutoNum type="arabicPeriod"/>
            </a:pPr>
            <a:r>
              <a:rPr lang="en-GB" sz="1600" dirty="0">
                <a:latin typeface="Segoe UI Variable Text" pitchFamily="2" charset="0"/>
              </a:rPr>
              <a:t>Complete the worksheet provided to analysis different visual identity based on brand type and positioning.</a:t>
            </a:r>
          </a:p>
        </p:txBody>
      </p:sp>
      <p:sp>
        <p:nvSpPr>
          <p:cNvPr id="14" name="Rectangle 13">
            <a:extLst>
              <a:ext uri="{FF2B5EF4-FFF2-40B4-BE49-F238E27FC236}">
                <a16:creationId xmlns:a16="http://schemas.microsoft.com/office/drawing/2014/main" id="{74ECA1FF-D259-4AA2-9382-C92C0EEB9763}"/>
              </a:ext>
            </a:extLst>
          </p:cNvPr>
          <p:cNvSpPr/>
          <p:nvPr/>
        </p:nvSpPr>
        <p:spPr>
          <a:xfrm>
            <a:off x="10504169" y="2880635"/>
            <a:ext cx="1425069" cy="86868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tx1"/>
                </a:solidFill>
                <a:latin typeface="Segoe UI Variable Text" pitchFamily="2" charset="0"/>
              </a:rPr>
              <a:t>Logo: </a:t>
            </a:r>
          </a:p>
          <a:p>
            <a:pPr algn="ctr"/>
            <a:r>
              <a:rPr lang="en-GB" sz="1400" dirty="0">
                <a:solidFill>
                  <a:schemeClr val="tx1"/>
                </a:solidFill>
                <a:latin typeface="Segoe UI Variable Text" pitchFamily="2" charset="0"/>
              </a:rPr>
              <a:t>Sleek, futuristic typography.</a:t>
            </a:r>
          </a:p>
        </p:txBody>
      </p:sp>
      <p:sp>
        <p:nvSpPr>
          <p:cNvPr id="15" name="Rectangle 14">
            <a:extLst>
              <a:ext uri="{FF2B5EF4-FFF2-40B4-BE49-F238E27FC236}">
                <a16:creationId xmlns:a16="http://schemas.microsoft.com/office/drawing/2014/main" id="{392D9B4D-984D-6A96-FB61-3AC4D0F27912}"/>
              </a:ext>
            </a:extLst>
          </p:cNvPr>
          <p:cNvSpPr/>
          <p:nvPr/>
        </p:nvSpPr>
        <p:spPr>
          <a:xfrm>
            <a:off x="6731442" y="5330634"/>
            <a:ext cx="1601027" cy="85327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tx1"/>
                </a:solidFill>
                <a:latin typeface="Segoe UI Variable Text" pitchFamily="2" charset="0"/>
              </a:rPr>
              <a:t>Colours: </a:t>
            </a:r>
          </a:p>
          <a:p>
            <a:pPr algn="ctr"/>
            <a:r>
              <a:rPr lang="en-GB" sz="1400" dirty="0">
                <a:solidFill>
                  <a:schemeClr val="tx1"/>
                </a:solidFill>
                <a:latin typeface="Segoe UI Variable Text" pitchFamily="2" charset="0"/>
              </a:rPr>
              <a:t>Metallic greys, blacks, and reds.</a:t>
            </a:r>
          </a:p>
        </p:txBody>
      </p:sp>
      <p:sp>
        <p:nvSpPr>
          <p:cNvPr id="16" name="Rectangle 15">
            <a:extLst>
              <a:ext uri="{FF2B5EF4-FFF2-40B4-BE49-F238E27FC236}">
                <a16:creationId xmlns:a16="http://schemas.microsoft.com/office/drawing/2014/main" id="{2A07046A-94CA-4440-097A-9BA8E860F880}"/>
              </a:ext>
            </a:extLst>
          </p:cNvPr>
          <p:cNvSpPr/>
          <p:nvPr/>
        </p:nvSpPr>
        <p:spPr>
          <a:xfrm>
            <a:off x="9909809" y="5303078"/>
            <a:ext cx="2019429" cy="92379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tx1"/>
                </a:solidFill>
                <a:latin typeface="Segoe UI Variable Text" pitchFamily="2" charset="0"/>
              </a:rPr>
              <a:t>Imagery: </a:t>
            </a:r>
          </a:p>
          <a:p>
            <a:pPr algn="ctr"/>
            <a:r>
              <a:rPr lang="en-GB" sz="1400" dirty="0">
                <a:solidFill>
                  <a:schemeClr val="tx1"/>
                </a:solidFill>
                <a:latin typeface="Segoe UI Variable Text" pitchFamily="2" charset="0"/>
              </a:rPr>
              <a:t>High-tech photography, dynamic angles.</a:t>
            </a:r>
          </a:p>
        </p:txBody>
      </p:sp>
      <p:sp>
        <p:nvSpPr>
          <p:cNvPr id="18" name="TextBox 17">
            <a:extLst>
              <a:ext uri="{FF2B5EF4-FFF2-40B4-BE49-F238E27FC236}">
                <a16:creationId xmlns:a16="http://schemas.microsoft.com/office/drawing/2014/main" id="{59B4FD97-E383-06C9-4B7E-6785D60482A4}"/>
              </a:ext>
            </a:extLst>
          </p:cNvPr>
          <p:cNvSpPr txBox="1"/>
          <p:nvPr/>
        </p:nvSpPr>
        <p:spPr>
          <a:xfrm>
            <a:off x="6617967" y="1430909"/>
            <a:ext cx="5311270" cy="738664"/>
          </a:xfrm>
          <a:prstGeom prst="rect">
            <a:avLst/>
          </a:prstGeom>
          <a:noFill/>
        </p:spPr>
        <p:txBody>
          <a:bodyPr wrap="square">
            <a:spAutoFit/>
          </a:bodyPr>
          <a:lstStyle/>
          <a:p>
            <a:r>
              <a:rPr lang="en-GB" sz="1400" dirty="0">
                <a:latin typeface="Segoe UI Variable Text" pitchFamily="2" charset="0"/>
              </a:rPr>
              <a:t>Tesla’s </a:t>
            </a:r>
            <a:r>
              <a:rPr lang="en-GB" sz="1400" b="1" dirty="0">
                <a:latin typeface="Segoe UI Variable Text" pitchFamily="2" charset="0"/>
              </a:rPr>
              <a:t>brand values </a:t>
            </a:r>
            <a:r>
              <a:rPr lang="en-GB" sz="1400" dirty="0">
                <a:latin typeface="Segoe UI Variable Text" pitchFamily="2" charset="0"/>
              </a:rPr>
              <a:t>focus on producing high-performance electric vehicles that combine cutting-edge technology, long driving ranges, and sleek design. </a:t>
            </a:r>
          </a:p>
        </p:txBody>
      </p:sp>
    </p:spTree>
    <p:extLst>
      <p:ext uri="{BB962C8B-B14F-4D97-AF65-F5344CB8AC3E}">
        <p14:creationId xmlns:p14="http://schemas.microsoft.com/office/powerpoint/2010/main" val="2447295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EF20901-2EC4-480D-83AE-7376750A1479}"/>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Main task</a:t>
            </a:r>
          </a:p>
        </p:txBody>
      </p:sp>
      <p:sp>
        <p:nvSpPr>
          <p:cNvPr id="3" name="TextBox 2">
            <a:extLst>
              <a:ext uri="{FF2B5EF4-FFF2-40B4-BE49-F238E27FC236}">
                <a16:creationId xmlns:a16="http://schemas.microsoft.com/office/drawing/2014/main" id="{BD3CE51A-0F7D-6EC5-7AF5-DA8E23438ABF}"/>
              </a:ext>
            </a:extLst>
          </p:cNvPr>
          <p:cNvSpPr txBox="1"/>
          <p:nvPr/>
        </p:nvSpPr>
        <p:spPr>
          <a:xfrm>
            <a:off x="207868" y="1230518"/>
            <a:ext cx="7335932" cy="2062103"/>
          </a:xfrm>
          <a:prstGeom prst="rect">
            <a:avLst/>
          </a:prstGeom>
          <a:noFill/>
        </p:spPr>
        <p:txBody>
          <a:bodyPr wrap="square">
            <a:spAutoFit/>
          </a:bodyPr>
          <a:lstStyle/>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The planning document used for the design concept is known as a </a:t>
            </a:r>
            <a:r>
              <a:rPr lang="en-GB" sz="1600" b="1" dirty="0">
                <a:latin typeface="Segoe UI Variable Text" pitchFamily="2" charset="0"/>
                <a:cs typeface="Segoe UI" panose="020B0502040204020203" pitchFamily="34" charset="0"/>
              </a:rPr>
              <a:t>concept sketch. </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Read through the design concept activity for TukTuk. (Shown on the right)</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Complete the </a:t>
            </a:r>
            <a:r>
              <a:rPr lang="en-GB" sz="1600" u="sng" dirty="0">
                <a:latin typeface="Segoe UI Variable Text" pitchFamily="2" charset="0"/>
                <a:cs typeface="Segoe UI" panose="020B0502040204020203" pitchFamily="34" charset="0"/>
              </a:rPr>
              <a:t>design concept </a:t>
            </a:r>
            <a:r>
              <a:rPr lang="en-GB" sz="1600" dirty="0">
                <a:latin typeface="Segoe UI Variable Text" pitchFamily="2" charset="0"/>
                <a:cs typeface="Segoe UI" panose="020B0502040204020203" pitchFamily="34" charset="0"/>
              </a:rPr>
              <a:t>for TukTuk and check the </a:t>
            </a:r>
            <a:r>
              <a:rPr lang="en-GB" sz="1600" u="sng" dirty="0">
                <a:latin typeface="Segoe UI Variable Text" pitchFamily="2" charset="0"/>
                <a:cs typeface="Segoe UI" panose="020B0502040204020203" pitchFamily="34" charset="0"/>
              </a:rPr>
              <a:t>success criteria </a:t>
            </a:r>
            <a:r>
              <a:rPr lang="en-GB" sz="1600" dirty="0">
                <a:latin typeface="Segoe UI Variable Text" pitchFamily="2" charset="0"/>
                <a:cs typeface="Segoe UI" panose="020B0502040204020203" pitchFamily="34" charset="0"/>
              </a:rPr>
              <a:t>before submitting. </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Open the </a:t>
            </a:r>
            <a:r>
              <a:rPr lang="en-GB" sz="1600" b="1" dirty="0">
                <a:latin typeface="Segoe UI Variable Text" pitchFamily="2" charset="0"/>
                <a:cs typeface="Segoe UI" panose="020B0502040204020203" pitchFamily="34" charset="0"/>
              </a:rPr>
              <a:t>R094: NEA Scrapbook</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Add your name and class to </a:t>
            </a:r>
            <a:r>
              <a:rPr lang="en-GB" sz="1600" b="1" dirty="0">
                <a:latin typeface="Segoe UI Variable Text" pitchFamily="2" charset="0"/>
                <a:cs typeface="Segoe UI" panose="020B0502040204020203" pitchFamily="34" charset="0"/>
              </a:rPr>
              <a:t>Slide 1. </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Add your completed design concept into </a:t>
            </a:r>
            <a:r>
              <a:rPr lang="en-GB" sz="1600" b="1" dirty="0">
                <a:latin typeface="Segoe UI Variable Text" pitchFamily="2" charset="0"/>
                <a:cs typeface="Segoe UI" panose="020B0502040204020203" pitchFamily="34" charset="0"/>
              </a:rPr>
              <a:t>Slide 2. </a:t>
            </a:r>
          </a:p>
        </p:txBody>
      </p:sp>
      <p:pic>
        <p:nvPicPr>
          <p:cNvPr id="5" name="Picture 4">
            <a:extLst>
              <a:ext uri="{FF2B5EF4-FFF2-40B4-BE49-F238E27FC236}">
                <a16:creationId xmlns:a16="http://schemas.microsoft.com/office/drawing/2014/main" id="{F81607A1-7ADF-0503-FC08-402FB9C6A233}"/>
              </a:ext>
            </a:extLst>
          </p:cNvPr>
          <p:cNvPicPr>
            <a:picLocks noChangeAspect="1"/>
          </p:cNvPicPr>
          <p:nvPr/>
        </p:nvPicPr>
        <p:blipFill>
          <a:blip r:embed="rId2"/>
          <a:stretch>
            <a:fillRect/>
          </a:stretch>
        </p:blipFill>
        <p:spPr>
          <a:xfrm>
            <a:off x="7630185" y="548640"/>
            <a:ext cx="3982608" cy="5563009"/>
          </a:xfrm>
          <a:prstGeom prst="rect">
            <a:avLst/>
          </a:prstGeom>
          <a:ln>
            <a:solidFill>
              <a:schemeClr val="tx1"/>
            </a:solidFill>
          </a:ln>
        </p:spPr>
      </p:pic>
      <p:pic>
        <p:nvPicPr>
          <p:cNvPr id="4" name="Picture 3">
            <a:extLst>
              <a:ext uri="{FF2B5EF4-FFF2-40B4-BE49-F238E27FC236}">
                <a16:creationId xmlns:a16="http://schemas.microsoft.com/office/drawing/2014/main" id="{27DB0337-C649-DA46-CB27-C45FFEDAAEC3}"/>
              </a:ext>
            </a:extLst>
          </p:cNvPr>
          <p:cNvPicPr>
            <a:picLocks noChangeAspect="1"/>
          </p:cNvPicPr>
          <p:nvPr/>
        </p:nvPicPr>
        <p:blipFill>
          <a:blip r:embed="rId3"/>
          <a:stretch>
            <a:fillRect/>
          </a:stretch>
        </p:blipFill>
        <p:spPr>
          <a:xfrm>
            <a:off x="369570" y="5279399"/>
            <a:ext cx="696166" cy="696166"/>
          </a:xfrm>
          <a:prstGeom prst="rect">
            <a:avLst/>
          </a:prstGeom>
        </p:spPr>
      </p:pic>
      <p:sp>
        <p:nvSpPr>
          <p:cNvPr id="7" name="TextBox 6">
            <a:extLst>
              <a:ext uri="{FF2B5EF4-FFF2-40B4-BE49-F238E27FC236}">
                <a16:creationId xmlns:a16="http://schemas.microsoft.com/office/drawing/2014/main" id="{ED9D35EE-EC61-D493-26AE-3773711AECCB}"/>
              </a:ext>
            </a:extLst>
          </p:cNvPr>
          <p:cNvSpPr txBox="1"/>
          <p:nvPr/>
        </p:nvSpPr>
        <p:spPr>
          <a:xfrm>
            <a:off x="1152121" y="5211983"/>
            <a:ext cx="6149340" cy="830997"/>
          </a:xfrm>
          <a:prstGeom prst="rect">
            <a:avLst/>
          </a:prstGeom>
          <a:noFill/>
        </p:spPr>
        <p:txBody>
          <a:bodyPr wrap="square">
            <a:spAutoFit/>
          </a:bodyPr>
          <a:lstStyle/>
          <a:p>
            <a:r>
              <a:rPr lang="en-GB" sz="1600" dirty="0">
                <a:latin typeface="Segoe UI Variable Text" pitchFamily="2" charset="0"/>
              </a:rPr>
              <a:t>A </a:t>
            </a:r>
            <a:r>
              <a:rPr lang="en-GB" sz="1600" b="1" dirty="0">
                <a:latin typeface="Segoe UI Variable Text" pitchFamily="2" charset="0"/>
              </a:rPr>
              <a:t>concept sketch </a:t>
            </a:r>
            <a:r>
              <a:rPr lang="en-GB" sz="1600" dirty="0">
                <a:latin typeface="Segoe UI Variable Text" pitchFamily="2" charset="0"/>
              </a:rPr>
              <a:t>is a quick, rough drawing used to communicate an initial idea or design so others can understand the thinking behind it.</a:t>
            </a:r>
          </a:p>
        </p:txBody>
      </p:sp>
    </p:spTree>
    <p:extLst>
      <p:ext uri="{BB962C8B-B14F-4D97-AF65-F5344CB8AC3E}">
        <p14:creationId xmlns:p14="http://schemas.microsoft.com/office/powerpoint/2010/main" val="13021805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7038A8-D3E9-CF08-7DDA-7C32352A6E3F}"/>
              </a:ext>
            </a:extLst>
          </p:cNvPr>
          <p:cNvSpPr/>
          <p:nvPr/>
        </p:nvSpPr>
        <p:spPr>
          <a:xfrm>
            <a:off x="786809" y="446566"/>
            <a:ext cx="10664456" cy="5539563"/>
          </a:xfrm>
          <a:prstGeom prst="rect">
            <a:avLst/>
          </a:prstGeom>
          <a:solidFill>
            <a:schemeClr val="bg1">
              <a:alpha val="94000"/>
            </a:schemeClr>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black text with a black arrow&#10;&#10;Description automatically generated">
            <a:extLst>
              <a:ext uri="{FF2B5EF4-FFF2-40B4-BE49-F238E27FC236}">
                <a16:creationId xmlns:a16="http://schemas.microsoft.com/office/drawing/2014/main" id="{5F839C1A-3872-520C-B5E6-FEC494F848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7648" y="578125"/>
            <a:ext cx="1748446" cy="922305"/>
          </a:xfrm>
          <a:prstGeom prst="rect">
            <a:avLst/>
          </a:prstGeom>
        </p:spPr>
      </p:pic>
      <p:sp>
        <p:nvSpPr>
          <p:cNvPr id="4" name="TextBox 3">
            <a:extLst>
              <a:ext uri="{FF2B5EF4-FFF2-40B4-BE49-F238E27FC236}">
                <a16:creationId xmlns:a16="http://schemas.microsoft.com/office/drawing/2014/main" id="{F353EF3A-BFFF-4626-C5C6-9535B775064E}"/>
              </a:ext>
            </a:extLst>
          </p:cNvPr>
          <p:cNvSpPr txBox="1"/>
          <p:nvPr/>
        </p:nvSpPr>
        <p:spPr>
          <a:xfrm>
            <a:off x="1125279" y="751794"/>
            <a:ext cx="9941442" cy="501772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7000"/>
              </a:lnSpc>
              <a:spcAft>
                <a:spcPts val="800"/>
              </a:spcAft>
            </a:pPr>
            <a:r>
              <a:rPr lang="en-GB" b="1" kern="100" dirty="0">
                <a:effectLst/>
                <a:latin typeface="Aptos" panose="020B0004020202020204" pitchFamily="34" charset="0"/>
                <a:ea typeface="Aptos" panose="020B0004020202020204" pitchFamily="34" charset="0"/>
                <a:cs typeface="Times New Roman" panose="02020603050405020304" pitchFamily="18" charset="0"/>
              </a:rPr>
              <a:t>Terms of Use: Copyright Notice</a:t>
            </a: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 SIMPLY TEACH 2025</a:t>
            </a:r>
          </a:p>
          <a:p>
            <a:pPr>
              <a:lnSpc>
                <a:spcPct val="107000"/>
              </a:lnSpc>
              <a:spcAft>
                <a:spcPts val="800"/>
              </a:spcAft>
            </a:pP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These Terms of Use govern the use of any material, content, or intellectual property provided by Simply Teach. By accessing or using the Material provided by Simply Teach, you agree to be bound by these Terms of Use.</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Copyright Notice: All Material provided by Simply Teach is protected by copyright laws. All rights are reserved by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Non-Redistribution: You may not redistribute, reproduce, republish, transmit, distribute, or otherwise use the Material provided by Simply Teach without prior written permission from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 Public Domain Usage: The Material provided by Simply Teach is not released into the public domain. You may not use, modify, or distribute the Material in any way that would place it in the public domain.</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Intellectual Property Rights: All intellectual property rights in the Material, including but not limited to copyrights, trademarks, patents, and trade secrets, belong to Simply Teach. You agree not to infringe upon these rights in any way.</a:t>
            </a:r>
          </a:p>
          <a:p>
            <a:pPr marL="457200">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Contact Information: If you have any questions about these Terms of Use, please contact Simply Teach</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By accessing or using the Material provided by Simply Teach, you acknowledge that you have read, understood, and agree to be bound by these Terms of Use. If you do not agree to these terms, you may not access or use the Material.</a:t>
            </a:r>
          </a:p>
        </p:txBody>
      </p:sp>
    </p:spTree>
    <p:extLst>
      <p:ext uri="{BB962C8B-B14F-4D97-AF65-F5344CB8AC3E}">
        <p14:creationId xmlns:p14="http://schemas.microsoft.com/office/powerpoint/2010/main" val="1208199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823</TotalTime>
  <Words>1093</Words>
  <Application>Microsoft Office PowerPoint</Application>
  <PresentationFormat>Widescreen</PresentationFormat>
  <Paragraphs>112</Paragraphs>
  <Slides>8</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Aptos</vt:lpstr>
      <vt:lpstr>Aptos Display</vt:lpstr>
      <vt:lpstr>Arial</vt:lpstr>
      <vt:lpstr>Segoe UI Black</vt:lpstr>
      <vt:lpstr>Segoe UI Emoji</vt:lpstr>
      <vt:lpstr>Segoe UI Variable Display Semib</vt:lpstr>
      <vt:lpstr>Segoe UI Variable Text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Corbett, DC (Staff, Parks House)</dc:creator>
  <cp:lastModifiedBy>Corbett, DC (Staff, Parks House)</cp:lastModifiedBy>
  <cp:revision>27</cp:revision>
  <dcterms:created xsi:type="dcterms:W3CDTF">2025-03-08T14:05:16Z</dcterms:created>
  <dcterms:modified xsi:type="dcterms:W3CDTF">2025-08-24T21:57:04Z</dcterms:modified>
</cp:coreProperties>
</file>